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743" r:id="rId3"/>
    <p:sldId id="698" r:id="rId4"/>
    <p:sldId id="748" r:id="rId5"/>
    <p:sldId id="745" r:id="rId6"/>
    <p:sldId id="797" r:id="rId7"/>
    <p:sldId id="749" r:id="rId8"/>
    <p:sldId id="742" r:id="rId9"/>
    <p:sldId id="800" r:id="rId10"/>
    <p:sldId id="738" r:id="rId11"/>
    <p:sldId id="713" r:id="rId12"/>
    <p:sldId id="744" r:id="rId13"/>
    <p:sldId id="740" r:id="rId14"/>
    <p:sldId id="701" r:id="rId15"/>
    <p:sldId id="722" r:id="rId16"/>
    <p:sldId id="699" r:id="rId17"/>
    <p:sldId id="747" r:id="rId18"/>
    <p:sldId id="780" r:id="rId19"/>
    <p:sldId id="799" r:id="rId20"/>
    <p:sldId id="781" r:id="rId21"/>
    <p:sldId id="782" r:id="rId22"/>
    <p:sldId id="783" r:id="rId23"/>
    <p:sldId id="784" r:id="rId24"/>
    <p:sldId id="785" r:id="rId25"/>
    <p:sldId id="786" r:id="rId26"/>
    <p:sldId id="711" r:id="rId27"/>
    <p:sldId id="787" r:id="rId28"/>
    <p:sldId id="788" r:id="rId29"/>
    <p:sldId id="789" r:id="rId30"/>
    <p:sldId id="790" r:id="rId31"/>
    <p:sldId id="791" r:id="rId32"/>
    <p:sldId id="792" r:id="rId33"/>
    <p:sldId id="793" r:id="rId34"/>
    <p:sldId id="794" r:id="rId35"/>
    <p:sldId id="795" r:id="rId36"/>
    <p:sldId id="796" r:id="rId37"/>
    <p:sldId id="798" r:id="rId38"/>
    <p:sldId id="706" r:id="rId39"/>
    <p:sldId id="801" r:id="rId40"/>
    <p:sldId id="80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7" autoAdjust="0"/>
    <p:restoredTop sz="94631" autoAdjust="0"/>
  </p:normalViewPr>
  <p:slideViewPr>
    <p:cSldViewPr>
      <p:cViewPr varScale="1">
        <p:scale>
          <a:sx n="97" d="100"/>
          <a:sy n="97" d="100"/>
        </p:scale>
        <p:origin x="664" y="1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4" d="100"/>
        <a:sy n="74" d="100"/>
      </p:scale>
      <p:origin x="0" y="137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52DA9D-F88F-444D-9D92-9E0F053739A5}" type="datetimeFigureOut">
              <a:rPr lang="en-US" smtClean="0"/>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103116227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52DA9D-F88F-444D-9D92-9E0F053739A5}" type="datetimeFigureOut">
              <a:rPr lang="en-US" smtClean="0"/>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40780242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52DA9D-F88F-444D-9D92-9E0F053739A5}" type="datetimeFigureOut">
              <a:rPr lang="en-US" smtClean="0"/>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400430191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52DA9D-F88F-444D-9D92-9E0F053739A5}" type="datetimeFigureOut">
              <a:rPr lang="en-US" smtClean="0"/>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28625118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52DA9D-F88F-444D-9D92-9E0F053739A5}" type="datetimeFigureOut">
              <a:rPr lang="en-US" smtClean="0"/>
              <a:t>6/13/16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194923605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52DA9D-F88F-444D-9D92-9E0F053739A5}" type="datetimeFigureOut">
              <a:rPr lang="en-US" smtClean="0"/>
              <a:t>6/13/16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245516667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52DA9D-F88F-444D-9D92-9E0F053739A5}" type="datetimeFigureOut">
              <a:rPr lang="en-US" smtClean="0"/>
              <a:t>6/13/16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25770534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52DA9D-F88F-444D-9D92-9E0F053739A5}" type="datetimeFigureOut">
              <a:rPr lang="en-US" smtClean="0"/>
              <a:t>6/13/16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198589357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52DA9D-F88F-444D-9D92-9E0F053739A5}" type="datetimeFigureOut">
              <a:rPr lang="en-US" smtClean="0"/>
              <a:t>6/13/16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2877229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52DA9D-F88F-444D-9D92-9E0F053739A5}" type="datetimeFigureOut">
              <a:rPr lang="en-US" smtClean="0"/>
              <a:t>6/13/16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154544776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52DA9D-F88F-444D-9D92-9E0F053739A5}" type="datetimeFigureOut">
              <a:rPr lang="en-US" smtClean="0"/>
              <a:t>6/13/16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7A88A1-1E1B-4540-B147-804F35A9B672}" type="slidenum">
              <a:rPr lang="en-US" smtClean="0"/>
              <a:t>‹#›</a:t>
            </a:fld>
            <a:endParaRPr lang="en-US"/>
          </a:p>
        </p:txBody>
      </p:sp>
    </p:spTree>
    <p:extLst>
      <p:ext uri="{BB962C8B-B14F-4D97-AF65-F5344CB8AC3E}">
        <p14:creationId xmlns:p14="http://schemas.microsoft.com/office/powerpoint/2010/main" val="373304457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2DA9D-F88F-444D-9D92-9E0F053739A5}" type="datetimeFigureOut">
              <a:rPr lang="en-US" smtClean="0"/>
              <a:t>6/13/16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A88A1-1E1B-4540-B147-804F35A9B672}" type="slidenum">
              <a:rPr lang="en-US" smtClean="0"/>
              <a:t>‹#›</a:t>
            </a:fld>
            <a:endParaRPr lang="en-US"/>
          </a:p>
        </p:txBody>
      </p:sp>
    </p:spTree>
    <p:extLst>
      <p:ext uri="{BB962C8B-B14F-4D97-AF65-F5344CB8AC3E}">
        <p14:creationId xmlns:p14="http://schemas.microsoft.com/office/powerpoint/2010/main" val="1777494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8.xml"/><Relationship Id="rId2"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eg"/><Relationship Id="rId3"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8.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8.xml"/><Relationship Id="rId2"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8.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Excel_Worksheet1.xlsx"/><Relationship Id="rId5"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normAutofit fontScale="90000"/>
          </a:bodyPr>
          <a:lstStyle/>
          <a:p>
            <a:r>
              <a:rPr lang="en-US" sz="7200" b="1" dirty="0" smtClean="0"/>
              <a:t>WSD Athletics and </a:t>
            </a:r>
            <a:r>
              <a:rPr lang="en-US" sz="7200" b="1" dirty="0" err="1" smtClean="0"/>
              <a:t>Actitivies</a:t>
            </a:r>
            <a:endParaRPr lang="en-US" sz="7200" b="1" dirty="0"/>
          </a:p>
        </p:txBody>
      </p:sp>
      <p:sp>
        <p:nvSpPr>
          <p:cNvPr id="3" name="Subtitle 2"/>
          <p:cNvSpPr>
            <a:spLocks noGrp="1"/>
          </p:cNvSpPr>
          <p:nvPr>
            <p:ph type="subTitle" idx="1"/>
          </p:nvPr>
        </p:nvSpPr>
        <p:spPr>
          <a:xfrm>
            <a:off x="1447800" y="2743200"/>
            <a:ext cx="6400800" cy="2590800"/>
          </a:xfrm>
        </p:spPr>
        <p:txBody>
          <a:bodyPr>
            <a:noAutofit/>
          </a:bodyPr>
          <a:lstStyle/>
          <a:p>
            <a:r>
              <a:rPr lang="en-US" sz="4800" b="1" dirty="0" smtClean="0">
                <a:solidFill>
                  <a:srgbClr val="006600"/>
                </a:solidFill>
              </a:rPr>
              <a:t>2016</a:t>
            </a:r>
          </a:p>
          <a:p>
            <a:r>
              <a:rPr lang="en-US" sz="4800" b="1" dirty="0" smtClean="0">
                <a:solidFill>
                  <a:srgbClr val="006600"/>
                </a:solidFill>
              </a:rPr>
              <a:t>Board Presentation</a:t>
            </a:r>
            <a:endParaRPr lang="en-US" sz="4800" b="1" dirty="0">
              <a:solidFill>
                <a:srgbClr val="006600"/>
              </a:solidFill>
            </a:endParaRPr>
          </a:p>
        </p:txBody>
      </p:sp>
    </p:spTree>
    <p:extLst>
      <p:ext uri="{BB962C8B-B14F-4D97-AF65-F5344CB8AC3E}">
        <p14:creationId xmlns:p14="http://schemas.microsoft.com/office/powerpoint/2010/main" val="249010168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smtClean="0"/>
              <a:t>Pressure to specialize</a:t>
            </a:r>
            <a:endParaRPr lang="en-US" sz="6000" b="1" dirty="0"/>
          </a:p>
        </p:txBody>
      </p:sp>
      <p:sp>
        <p:nvSpPr>
          <p:cNvPr id="5" name="TextBox 4"/>
          <p:cNvSpPr txBox="1"/>
          <p:nvPr/>
        </p:nvSpPr>
        <p:spPr>
          <a:xfrm>
            <a:off x="152400" y="2209800"/>
            <a:ext cx="8534400" cy="646331"/>
          </a:xfrm>
          <a:prstGeom prst="rect">
            <a:avLst/>
          </a:prstGeom>
          <a:noFill/>
        </p:spPr>
        <p:txBody>
          <a:bodyPr wrap="square" rtlCol="0">
            <a:spAutoFit/>
          </a:bodyPr>
          <a:lstStyle/>
          <a:p>
            <a:pPr algn="ctr"/>
            <a:r>
              <a:rPr lang="en-US" sz="3600" b="1" dirty="0" smtClean="0"/>
              <a:t>The real facts about multi-sport athletes</a:t>
            </a:r>
            <a:endParaRPr lang="en-US" sz="2800" dirty="0" smtClean="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229889"/>
            <a:ext cx="1110139" cy="835947"/>
          </a:xfrm>
          <a:prstGeom prst="rect">
            <a:avLst/>
          </a:prstGeom>
        </p:spPr>
      </p:pic>
      <p:sp>
        <p:nvSpPr>
          <p:cNvPr id="3" name="TextBox 2"/>
          <p:cNvSpPr txBox="1"/>
          <p:nvPr/>
        </p:nvSpPr>
        <p:spPr>
          <a:xfrm>
            <a:off x="304800" y="3319226"/>
            <a:ext cx="85344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90% of Ohio State Football Scholarships were multi sport athletes in high school</a:t>
            </a:r>
          </a:p>
          <a:p>
            <a:pPr marL="285750" indent="-285750">
              <a:buFont typeface="Arial" panose="020B0604020202020204" pitchFamily="34" charset="0"/>
              <a:buChar char="•"/>
            </a:pPr>
            <a:r>
              <a:rPr lang="en-US" dirty="0" smtClean="0"/>
              <a:t>122 out of 128 NFL QBs were multi sport athletes in high school</a:t>
            </a:r>
          </a:p>
          <a:p>
            <a:pPr marL="285750" indent="-285750">
              <a:buFont typeface="Arial" panose="020B0604020202020204" pitchFamily="34" charset="0"/>
              <a:buChar char="•"/>
            </a:pPr>
            <a:r>
              <a:rPr lang="en-US" dirty="0" smtClean="0"/>
              <a:t>Specializing causes more wear and tear and increases risk (repetitive motions)</a:t>
            </a:r>
          </a:p>
          <a:p>
            <a:pPr marL="285750" indent="-285750">
              <a:buFont typeface="Arial" panose="020B0604020202020204" pitchFamily="34" charset="0"/>
              <a:buChar char="•"/>
            </a:pPr>
            <a:r>
              <a:rPr lang="en-US" dirty="0" smtClean="0"/>
              <a:t>Different sports can make you a more complete athlete – mentally and physically.</a:t>
            </a:r>
          </a:p>
          <a:p>
            <a:pPr marL="285750" indent="-285750">
              <a:buFont typeface="Arial" panose="020B0604020202020204" pitchFamily="34" charset="0"/>
              <a:buChar char="•"/>
            </a:pPr>
            <a:r>
              <a:rPr lang="en-US" dirty="0" smtClean="0"/>
              <a:t>Greater upside to college recruiters</a:t>
            </a:r>
          </a:p>
          <a:p>
            <a:pPr marL="285750" indent="-285750">
              <a:buFont typeface="Arial" panose="020B0604020202020204" pitchFamily="34" charset="0"/>
              <a:buChar char="•"/>
            </a:pPr>
            <a:r>
              <a:rPr lang="en-US" dirty="0" smtClean="0"/>
              <a:t>Enjoy the high school experience - </a:t>
            </a:r>
            <a:r>
              <a:rPr lang="en-US" b="1" dirty="0" smtClean="0"/>
              <a:t>BEAVER PRIDE!</a:t>
            </a:r>
          </a:p>
          <a:p>
            <a:pPr marL="285750" indent="-285750">
              <a:buFont typeface="Arial" panose="020B0604020202020204" pitchFamily="34" charset="0"/>
              <a:buChar char="•"/>
            </a:pPr>
            <a:r>
              <a:rPr lang="en-US" b="1" dirty="0" smtClean="0"/>
              <a:t>19 out of 25 WHS athletes currently competing in college were multi-sport at WHS.</a:t>
            </a:r>
          </a:p>
          <a:p>
            <a:pPr marL="285750" indent="-285750">
              <a:buFont typeface="Arial" panose="020B0604020202020204" pitchFamily="34" charset="0"/>
              <a:buChar char="•"/>
            </a:pPr>
            <a:r>
              <a:rPr lang="en-US" b="1" dirty="0" smtClean="0"/>
              <a:t>Way more scholarship $ overall in academics/merit.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8093805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3124200"/>
            <a:ext cx="1552575" cy="1518377"/>
          </a:xfrm>
          <a:prstGeom prst="rect">
            <a:avLst/>
          </a:prstGeom>
        </p:spPr>
      </p:pic>
      <p:sp>
        <p:nvSpPr>
          <p:cNvPr id="4" name="TextBox 3"/>
          <p:cNvSpPr txBox="1"/>
          <p:nvPr/>
        </p:nvSpPr>
        <p:spPr>
          <a:xfrm>
            <a:off x="790575" y="381000"/>
            <a:ext cx="7716672" cy="769441"/>
          </a:xfrm>
          <a:prstGeom prst="rect">
            <a:avLst/>
          </a:prstGeom>
          <a:noFill/>
        </p:spPr>
        <p:txBody>
          <a:bodyPr wrap="square" rtlCol="0">
            <a:spAutoFit/>
          </a:bodyPr>
          <a:lstStyle/>
          <a:p>
            <a:r>
              <a:rPr lang="en-US" sz="4400" b="1" dirty="0" smtClean="0"/>
              <a:t>Keeping things in perspective…</a:t>
            </a:r>
            <a:endParaRPr lang="en-US" sz="4400" b="1" dirty="0"/>
          </a:p>
        </p:txBody>
      </p:sp>
      <p:pic>
        <p:nvPicPr>
          <p:cNvPr id="6" name="Picture 5"/>
          <p:cNvPicPr>
            <a:picLocks noChangeAspect="1"/>
          </p:cNvPicPr>
          <p:nvPr/>
        </p:nvPicPr>
        <p:blipFill rotWithShape="1">
          <a:blip r:embed="rId3"/>
          <a:srcRect b="5666"/>
          <a:stretch/>
        </p:blipFill>
        <p:spPr>
          <a:xfrm>
            <a:off x="1524000" y="1202142"/>
            <a:ext cx="5334000" cy="5362492"/>
          </a:xfrm>
          <a:prstGeom prst="rect">
            <a:avLst/>
          </a:prstGeom>
        </p:spPr>
      </p:pic>
    </p:spTree>
    <p:extLst>
      <p:ext uri="{BB962C8B-B14F-4D97-AF65-F5344CB8AC3E}">
        <p14:creationId xmlns:p14="http://schemas.microsoft.com/office/powerpoint/2010/main" val="298251217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371600"/>
          </a:xfrm>
        </p:spPr>
        <p:txBody>
          <a:bodyPr>
            <a:normAutofit/>
          </a:bodyPr>
          <a:lstStyle/>
          <a:p>
            <a:r>
              <a:rPr lang="en-US" sz="6000" b="1" dirty="0" smtClean="0"/>
              <a:t>Lawnmower Parents</a:t>
            </a:r>
            <a:endParaRPr lang="en-US" sz="6000" b="1" dirty="0"/>
          </a:p>
        </p:txBody>
      </p:sp>
      <p:sp>
        <p:nvSpPr>
          <p:cNvPr id="3" name="TextBox 2"/>
          <p:cNvSpPr txBox="1"/>
          <p:nvPr/>
        </p:nvSpPr>
        <p:spPr>
          <a:xfrm>
            <a:off x="685800" y="4191000"/>
            <a:ext cx="7620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Parent/Coach confrontations</a:t>
            </a:r>
          </a:p>
          <a:p>
            <a:pPr marL="742950" lvl="1" indent="-285750">
              <a:buFont typeface="Arial" panose="020B0604020202020204" pitchFamily="34" charset="0"/>
              <a:buChar char="•"/>
            </a:pPr>
            <a:r>
              <a:rPr lang="en-US" dirty="0" smtClean="0"/>
              <a:t>Inappropriate/disrespectful emails and texts</a:t>
            </a:r>
          </a:p>
          <a:p>
            <a:pPr marL="742950" lvl="1" indent="-285750">
              <a:buFont typeface="Arial" panose="020B0604020202020204" pitchFamily="34" charset="0"/>
              <a:buChar char="•"/>
            </a:pPr>
            <a:r>
              <a:rPr lang="en-US" dirty="0" smtClean="0"/>
              <a:t>Questioning coach on playing time, personnel decisions and strategy</a:t>
            </a:r>
          </a:p>
          <a:p>
            <a:pPr marL="1200150" lvl="2" indent="-285750">
              <a:buFont typeface="Arial" panose="020B0604020202020204" pitchFamily="34" charset="0"/>
              <a:buChar char="•"/>
            </a:pPr>
            <a:r>
              <a:rPr lang="en-US" dirty="0" smtClean="0"/>
              <a:t>Why that can’t (and doesn’t) work…</a:t>
            </a:r>
            <a:endParaRPr lang="en-US" dirty="0"/>
          </a:p>
          <a:p>
            <a:pPr marL="288925" lvl="2" indent="-288925">
              <a:buFont typeface="Arial" panose="020B0604020202020204" pitchFamily="34" charset="0"/>
              <a:buChar char="•"/>
            </a:pPr>
            <a:r>
              <a:rPr lang="en-US" dirty="0" smtClean="0"/>
              <a:t>Root of 99% of issues… PLAYING TIME. </a:t>
            </a:r>
          </a:p>
        </p:txBody>
      </p:sp>
      <p:pic>
        <p:nvPicPr>
          <p:cNvPr id="4" name="Picture 3"/>
          <p:cNvPicPr>
            <a:picLocks noChangeAspect="1"/>
          </p:cNvPicPr>
          <p:nvPr/>
        </p:nvPicPr>
        <p:blipFill rotWithShape="1">
          <a:blip r:embed="rId2"/>
          <a:srcRect l="2403" t="15849" r="2403" b="7552"/>
          <a:stretch/>
        </p:blipFill>
        <p:spPr>
          <a:xfrm>
            <a:off x="228600" y="1447800"/>
            <a:ext cx="8744610" cy="2438401"/>
          </a:xfrm>
          <a:prstGeom prst="rect">
            <a:avLst/>
          </a:prstGeom>
        </p:spPr>
      </p:pic>
      <p:sp>
        <p:nvSpPr>
          <p:cNvPr id="5" name="TextBox 4"/>
          <p:cNvSpPr txBox="1"/>
          <p:nvPr/>
        </p:nvSpPr>
        <p:spPr>
          <a:xfrm>
            <a:off x="474044" y="5986763"/>
            <a:ext cx="8043512" cy="338554"/>
          </a:xfrm>
          <a:prstGeom prst="rect">
            <a:avLst/>
          </a:prstGeom>
          <a:noFill/>
        </p:spPr>
        <p:txBody>
          <a:bodyPr wrap="square" rtlCol="0">
            <a:spAutoFit/>
          </a:bodyPr>
          <a:lstStyle/>
          <a:p>
            <a:r>
              <a:rPr lang="en-US" sz="1600" b="1" dirty="0" smtClean="0"/>
              <a:t>Adversity isn’t necessarily a bad thing… adverse situations provide opportunities for growth. </a:t>
            </a:r>
            <a:endParaRPr lang="en-US" sz="1600" b="1" dirty="0"/>
          </a:p>
        </p:txBody>
      </p:sp>
    </p:spTree>
    <p:extLst>
      <p:ext uri="{BB962C8B-B14F-4D97-AF65-F5344CB8AC3E}">
        <p14:creationId xmlns:p14="http://schemas.microsoft.com/office/powerpoint/2010/main" val="323756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38400"/>
            <a:ext cx="8229600" cy="1676400"/>
          </a:xfrm>
        </p:spPr>
        <p:txBody>
          <a:bodyPr>
            <a:normAutofit fontScale="90000"/>
          </a:bodyPr>
          <a:lstStyle/>
          <a:p>
            <a:r>
              <a:rPr lang="en-US" sz="6000" b="1" dirty="0" smtClean="0"/>
              <a:t>WSD Athletic Program</a:t>
            </a:r>
            <a:br>
              <a:rPr lang="en-US" sz="6000" b="1" dirty="0" smtClean="0"/>
            </a:br>
            <a:r>
              <a:rPr lang="en-US" sz="6000" b="1" dirty="0" smtClean="0"/>
              <a:t>Expectations</a:t>
            </a:r>
            <a:endParaRPr lang="en-US" sz="6000" b="1" dirty="0"/>
          </a:p>
        </p:txBody>
      </p:sp>
    </p:spTree>
    <p:extLst>
      <p:ext uri="{BB962C8B-B14F-4D97-AF65-F5344CB8AC3E}">
        <p14:creationId xmlns:p14="http://schemas.microsoft.com/office/powerpoint/2010/main" val="1678040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24832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Role as a WSD parent…</a:t>
            </a:r>
            <a:endParaRPr lang="en-US" dirty="0"/>
          </a:p>
        </p:txBody>
      </p:sp>
      <p:sp>
        <p:nvSpPr>
          <p:cNvPr id="5" name="Content Placeholder 2"/>
          <p:cNvSpPr txBox="1">
            <a:spLocks/>
          </p:cNvSpPr>
          <p:nvPr/>
        </p:nvSpPr>
        <p:spPr>
          <a:xfrm>
            <a:off x="228600" y="1066800"/>
            <a:ext cx="8763000" cy="5486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p>
          <a:p>
            <a:pPr lvl="1">
              <a:buFont typeface="Arial" charset="0"/>
              <a:buChar char="•"/>
            </a:pPr>
            <a:r>
              <a:rPr lang="en-US" dirty="0" smtClean="0"/>
              <a:t>4 </a:t>
            </a:r>
            <a:r>
              <a:rPr lang="en-US" dirty="0"/>
              <a:t>Roles (Player, </a:t>
            </a:r>
            <a:r>
              <a:rPr lang="en-US" b="1" dirty="0"/>
              <a:t>Parent</a:t>
            </a:r>
            <a:r>
              <a:rPr lang="en-US" dirty="0"/>
              <a:t>, Coach, Official) – </a:t>
            </a:r>
            <a:r>
              <a:rPr lang="en-US" dirty="0" smtClean="0"/>
              <a:t>you fill </a:t>
            </a:r>
            <a:r>
              <a:rPr lang="en-US" u="sng" dirty="0" smtClean="0"/>
              <a:t>one</a:t>
            </a:r>
            <a:r>
              <a:rPr lang="en-US" dirty="0" smtClean="0"/>
              <a:t>.</a:t>
            </a:r>
          </a:p>
          <a:p>
            <a:pPr lvl="2">
              <a:buFont typeface="Arial" charset="0"/>
              <a:buChar char="•"/>
            </a:pPr>
            <a:r>
              <a:rPr lang="en-US" dirty="0" smtClean="0"/>
              <a:t>Positive intent doesn’t always = positive results.</a:t>
            </a:r>
            <a:endParaRPr lang="en-US" dirty="0"/>
          </a:p>
          <a:p>
            <a:pPr lvl="1">
              <a:buFont typeface="Arial" charset="0"/>
              <a:buChar char="•"/>
            </a:pPr>
            <a:r>
              <a:rPr lang="en-US" dirty="0" smtClean="0"/>
              <a:t>Support your student athlete </a:t>
            </a:r>
            <a:r>
              <a:rPr lang="en-US" u="sng" dirty="0" smtClean="0"/>
              <a:t>and the program</a:t>
            </a:r>
            <a:r>
              <a:rPr lang="en-US" dirty="0" smtClean="0"/>
              <a:t>.</a:t>
            </a:r>
          </a:p>
          <a:p>
            <a:pPr lvl="1">
              <a:buFont typeface="Arial" charset="0"/>
              <a:buChar char="•"/>
            </a:pPr>
            <a:r>
              <a:rPr lang="en-US" dirty="0" smtClean="0"/>
              <a:t>Allow your athlete to bring the game to you…</a:t>
            </a:r>
          </a:p>
          <a:p>
            <a:pPr marL="457200" lvl="1" indent="0">
              <a:buFont typeface="Arial" pitchFamily="34" charset="0"/>
              <a:buNone/>
            </a:pPr>
            <a:endParaRPr lang="en-US" dirty="0" smtClean="0"/>
          </a:p>
          <a:p>
            <a:pPr marL="457200" lvl="1" indent="0">
              <a:buFont typeface="Arial" pitchFamily="34" charset="0"/>
              <a:buNone/>
            </a:pPr>
            <a:endParaRPr lang="en-US" dirty="0"/>
          </a:p>
          <a:p>
            <a:pPr lvl="1"/>
            <a:r>
              <a:rPr lang="en-US" b="1" dirty="0"/>
              <a:t>Why are they playing</a:t>
            </a:r>
            <a:r>
              <a:rPr lang="en-US" b="1" dirty="0" smtClean="0"/>
              <a:t>? </a:t>
            </a:r>
            <a:br>
              <a:rPr lang="en-US" b="1" dirty="0" smtClean="0"/>
            </a:br>
            <a:r>
              <a:rPr lang="en-US" b="1" dirty="0" smtClean="0"/>
              <a:t>              </a:t>
            </a:r>
            <a:r>
              <a:rPr lang="en-US" sz="2400" dirty="0" smtClean="0"/>
              <a:t>(Do </a:t>
            </a:r>
            <a:r>
              <a:rPr lang="en-US" sz="2400" dirty="0"/>
              <a:t>your expectations align with theirs</a:t>
            </a:r>
            <a:r>
              <a:rPr lang="en-US" sz="2400" dirty="0" smtClean="0"/>
              <a:t>?)</a:t>
            </a:r>
          </a:p>
          <a:p>
            <a:pPr lvl="2"/>
            <a:r>
              <a:rPr lang="en-US" sz="2000" dirty="0" smtClean="0"/>
              <a:t>#1 answer on sports surveys… </a:t>
            </a:r>
            <a:endParaRPr lang="en-US" sz="2000" dirty="0"/>
          </a:p>
          <a:p>
            <a:pPr marL="457200" lvl="1" indent="0">
              <a:buFont typeface="Arial" pitchFamily="34" charset="0"/>
              <a:buNone/>
            </a:pPr>
            <a:endParaRPr lang="en-US" dirty="0" smtClean="0"/>
          </a:p>
        </p:txBody>
      </p:sp>
      <p:sp>
        <p:nvSpPr>
          <p:cNvPr id="6" name="Title 1"/>
          <p:cNvSpPr txBox="1">
            <a:spLocks/>
          </p:cNvSpPr>
          <p:nvPr/>
        </p:nvSpPr>
        <p:spPr>
          <a:xfrm>
            <a:off x="1066800" y="3733800"/>
            <a:ext cx="7086600" cy="8001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One question to ask your athlete…</a:t>
            </a:r>
            <a:endParaRPr lang="en-US" sz="3600" dirty="0"/>
          </a:p>
        </p:txBody>
      </p:sp>
    </p:spTree>
    <p:extLst>
      <p:ext uri="{BB962C8B-B14F-4D97-AF65-F5344CB8AC3E}">
        <p14:creationId xmlns:p14="http://schemas.microsoft.com/office/powerpoint/2010/main" val="312320894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Parent/Coach Communications</a:t>
            </a:r>
            <a:endParaRPr lang="en-US" dirty="0"/>
          </a:p>
        </p:txBody>
      </p:sp>
      <p:sp>
        <p:nvSpPr>
          <p:cNvPr id="4" name="TextBox 3"/>
          <p:cNvSpPr txBox="1"/>
          <p:nvPr/>
        </p:nvSpPr>
        <p:spPr>
          <a:xfrm>
            <a:off x="800100" y="1981200"/>
            <a:ext cx="7543800" cy="3477875"/>
          </a:xfrm>
          <a:prstGeom prst="rect">
            <a:avLst/>
          </a:prstGeom>
          <a:noFill/>
        </p:spPr>
        <p:txBody>
          <a:bodyPr wrap="square" rtlCol="0">
            <a:spAutoFit/>
          </a:bodyPr>
          <a:lstStyle/>
          <a:p>
            <a:r>
              <a:rPr lang="en-US" sz="2000" dirty="0" smtClean="0"/>
              <a:t>If you have concerns…</a:t>
            </a:r>
          </a:p>
          <a:p>
            <a:endParaRPr lang="en-US" sz="2000" dirty="0"/>
          </a:p>
          <a:p>
            <a:pPr marL="285750" indent="-285750">
              <a:buFont typeface="Arial" panose="020B0604020202020204" pitchFamily="34" charset="0"/>
              <a:buChar char="•"/>
            </a:pPr>
            <a:r>
              <a:rPr lang="en-US" sz="2000" dirty="0" smtClean="0"/>
              <a:t>Ways athlete can improve or concerns about treatment of your athlete are appropriate to discuss. </a:t>
            </a:r>
          </a:p>
          <a:p>
            <a:pPr marL="285750" indent="-285750">
              <a:buFont typeface="Arial" panose="020B0604020202020204" pitchFamily="34" charset="0"/>
              <a:buChar char="•"/>
            </a:pPr>
            <a:r>
              <a:rPr lang="en-US" sz="2000" dirty="0" smtClean="0"/>
              <a:t>24 hour rule… never before/after/during game. </a:t>
            </a:r>
          </a:p>
          <a:p>
            <a:pPr marL="285750" indent="-285750">
              <a:buFont typeface="Arial" panose="020B0604020202020204" pitchFamily="34" charset="0"/>
              <a:buChar char="•"/>
            </a:pPr>
            <a:r>
              <a:rPr lang="en-US" sz="2000" dirty="0" smtClean="0"/>
              <a:t>Stay away from texting and email – especially if </a:t>
            </a:r>
            <a:r>
              <a:rPr lang="en-US" sz="2000" dirty="0" smtClean="0"/>
              <a:t>you’re </a:t>
            </a:r>
            <a:r>
              <a:rPr lang="en-US" sz="2000" dirty="0" smtClean="0"/>
              <a:t>upset. Write it… just don’t send it. Call on the phone or make an appointment to talk in person.</a:t>
            </a:r>
          </a:p>
          <a:p>
            <a:pPr marL="285750" indent="-285750">
              <a:buFont typeface="Arial" panose="020B0604020202020204" pitchFamily="34" charset="0"/>
              <a:buChar char="•"/>
            </a:pPr>
            <a:r>
              <a:rPr lang="en-US" sz="2000" dirty="0" smtClean="0"/>
              <a:t>Give your son/daughter the opportunity to work through </a:t>
            </a:r>
            <a:r>
              <a:rPr lang="en-US" sz="2000" u="sng" dirty="0" smtClean="0"/>
              <a:t>adverse situations </a:t>
            </a:r>
            <a:r>
              <a:rPr lang="en-US" sz="2000" dirty="0" smtClean="0"/>
              <a:t>with coach and team on their own first. Encourage them to never give up or quit.</a:t>
            </a:r>
            <a:endParaRPr lang="en-US" sz="2000" dirty="0"/>
          </a:p>
        </p:txBody>
      </p:sp>
    </p:spTree>
    <p:extLst>
      <p:ext uri="{BB962C8B-B14F-4D97-AF65-F5344CB8AC3E}">
        <p14:creationId xmlns:p14="http://schemas.microsoft.com/office/powerpoint/2010/main" val="1668374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Role as a WSD athlete…</a:t>
            </a:r>
            <a:endParaRPr lang="en-US" dirty="0"/>
          </a:p>
        </p:txBody>
      </p:sp>
      <p:sp>
        <p:nvSpPr>
          <p:cNvPr id="4" name="Title 1"/>
          <p:cNvSpPr txBox="1">
            <a:spLocks/>
          </p:cNvSpPr>
          <p:nvPr/>
        </p:nvSpPr>
        <p:spPr>
          <a:xfrm>
            <a:off x="266700" y="1421649"/>
            <a:ext cx="8610600" cy="472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pitchFamily="34" charset="0"/>
              <a:buChar char="•"/>
            </a:pPr>
            <a:r>
              <a:rPr lang="en-US" sz="3600" dirty="0" smtClean="0"/>
              <a:t>Effort above all else… </a:t>
            </a:r>
            <a:r>
              <a:rPr lang="en-US" sz="2400" dirty="0" smtClean="0"/>
              <a:t>( with character and class)</a:t>
            </a:r>
          </a:p>
          <a:p>
            <a:pPr marL="571500" indent="-571500" algn="l">
              <a:buFont typeface="Arial" pitchFamily="34" charset="0"/>
              <a:buChar char="•"/>
            </a:pPr>
            <a:r>
              <a:rPr lang="en-US" sz="3600" dirty="0" smtClean="0"/>
              <a:t>Put your </a:t>
            </a:r>
            <a:r>
              <a:rPr lang="en-US" sz="3600" b="1" dirty="0" smtClean="0"/>
              <a:t>TEAM</a:t>
            </a:r>
            <a:r>
              <a:rPr lang="en-US" sz="3600" dirty="0" smtClean="0"/>
              <a:t> first </a:t>
            </a:r>
            <a:r>
              <a:rPr lang="en-US" sz="3200" dirty="0" smtClean="0"/>
              <a:t>(window or mirror?).</a:t>
            </a:r>
          </a:p>
          <a:p>
            <a:pPr marL="571500" indent="-571500" algn="l">
              <a:buFont typeface="Arial" pitchFamily="34" charset="0"/>
              <a:buChar char="•"/>
            </a:pPr>
            <a:r>
              <a:rPr lang="en-US" sz="3600" dirty="0"/>
              <a:t>Compete Fearlessly</a:t>
            </a:r>
            <a:r>
              <a:rPr lang="en-US" sz="3600" dirty="0" smtClean="0"/>
              <a:t>!</a:t>
            </a:r>
          </a:p>
          <a:p>
            <a:pPr marL="571500" indent="-571500" algn="l">
              <a:buFont typeface="Arial" pitchFamily="34" charset="0"/>
              <a:buChar char="•"/>
            </a:pPr>
            <a:r>
              <a:rPr lang="en-US" sz="3500" dirty="0" smtClean="0"/>
              <a:t>Be responsible – treat your sport like a job.</a:t>
            </a:r>
          </a:p>
          <a:p>
            <a:pPr marL="571500" indent="-571500" algn="l">
              <a:buFont typeface="Arial" pitchFamily="34" charset="0"/>
              <a:buChar char="•"/>
            </a:pPr>
            <a:r>
              <a:rPr lang="en-US" sz="3600" dirty="0" smtClean="0"/>
              <a:t>Unhappy with your role on the team?           </a:t>
            </a:r>
            <a:r>
              <a:rPr lang="en-US" sz="3200" dirty="0" smtClean="0"/>
              <a:t>		  </a:t>
            </a:r>
            <a:r>
              <a:rPr lang="en-US" sz="3200" b="1" u="sng" dirty="0" smtClean="0"/>
              <a:t>Do something about it</a:t>
            </a:r>
            <a:r>
              <a:rPr lang="en-US" sz="3200" b="1" dirty="0" smtClean="0"/>
              <a:t>!</a:t>
            </a:r>
          </a:p>
          <a:p>
            <a:pPr marL="571500" indent="-571500" algn="l">
              <a:buFont typeface="Arial" pitchFamily="34" charset="0"/>
              <a:buChar char="•"/>
            </a:pPr>
            <a:r>
              <a:rPr lang="en-US" b="1" u="sng" dirty="0" smtClean="0"/>
              <a:t>Have fun!</a:t>
            </a:r>
            <a:endParaRPr lang="en-US" sz="4800" b="1" u="sng" dirty="0"/>
          </a:p>
          <a:p>
            <a:pPr marL="571500" indent="-571500" algn="l">
              <a:buFont typeface="Arial" pitchFamily="34" charset="0"/>
              <a:buChar char="•"/>
            </a:pPr>
            <a:endParaRPr lang="en-US" sz="3600" dirty="0" smtClean="0"/>
          </a:p>
        </p:txBody>
      </p:sp>
    </p:spTree>
    <p:extLst>
      <p:ext uri="{BB962C8B-B14F-4D97-AF65-F5344CB8AC3E}">
        <p14:creationId xmlns:p14="http://schemas.microsoft.com/office/powerpoint/2010/main" val="351417711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Academic Eligibility</a:t>
            </a:r>
            <a:endParaRPr lang="en-US" dirty="0"/>
          </a:p>
        </p:txBody>
      </p:sp>
      <p:sp>
        <p:nvSpPr>
          <p:cNvPr id="7" name="Rectangle 6"/>
          <p:cNvSpPr/>
          <p:nvPr/>
        </p:nvSpPr>
        <p:spPr>
          <a:xfrm>
            <a:off x="0" y="1524000"/>
            <a:ext cx="9144000" cy="4154984"/>
          </a:xfrm>
          <a:prstGeom prst="rect">
            <a:avLst/>
          </a:prstGeom>
        </p:spPr>
        <p:txBody>
          <a:bodyPr wrap="square">
            <a:spAutoFit/>
          </a:bodyPr>
          <a:lstStyle/>
          <a:p>
            <a:r>
              <a:rPr lang="en-US" sz="1200" dirty="0"/>
              <a:t>Athletes on academic suspension may participate in practice, but not compete in games. The length of the suspension will vary based on the situation:</a:t>
            </a:r>
          </a:p>
          <a:p>
            <a:r>
              <a:rPr lang="en-US" sz="1200" dirty="0"/>
              <a:t> </a:t>
            </a:r>
          </a:p>
          <a:p>
            <a:pPr marL="171450" lvl="0" indent="-171450">
              <a:buFont typeface="Arial" pitchFamily="34" charset="0"/>
              <a:buChar char="•"/>
            </a:pPr>
            <a:r>
              <a:rPr lang="en-US" sz="1200" dirty="0"/>
              <a:t>If a student does not pass five out of six classes at the end of a semester, they will be placed on academic suspension through the last Saturday in September or the first five weeks of the succeeding semester (WIAA 18.7.6). </a:t>
            </a:r>
            <a:endParaRPr lang="en-US" sz="1200" dirty="0" smtClean="0"/>
          </a:p>
          <a:p>
            <a:pPr marL="171450" lvl="0" indent="-171450">
              <a:buFont typeface="Arial" pitchFamily="34" charset="0"/>
              <a:buChar char="•"/>
            </a:pPr>
            <a:r>
              <a:rPr lang="en-US" sz="1200" dirty="0" smtClean="0"/>
              <a:t>If </a:t>
            </a:r>
            <a:r>
              <a:rPr lang="en-US" sz="1200" dirty="0"/>
              <a:t>a student does not pass five out of six classes in the grading period previous to the sport in which they wish to participate (winter and spring), they will be placed on academic suspension for four weeks following the beginning of the season. </a:t>
            </a:r>
            <a:endParaRPr lang="en-US" sz="1200" dirty="0" smtClean="0"/>
          </a:p>
          <a:p>
            <a:pPr marL="171450" lvl="0" indent="-171450">
              <a:buFont typeface="Arial" pitchFamily="34" charset="0"/>
              <a:buChar char="•"/>
            </a:pPr>
            <a:r>
              <a:rPr lang="en-US" sz="1200" dirty="0" smtClean="0"/>
              <a:t>If </a:t>
            </a:r>
            <a:r>
              <a:rPr lang="en-US" sz="1200" dirty="0"/>
              <a:t>a student is not passing five out of six classes during any grade check throughout the season, they will be placed on academic suspension for one week. </a:t>
            </a:r>
            <a:endParaRPr lang="en-US" sz="1200" dirty="0" smtClean="0"/>
          </a:p>
          <a:p>
            <a:pPr marL="171450" lvl="0" indent="-171450">
              <a:buFont typeface="Arial" pitchFamily="34" charset="0"/>
              <a:buChar char="•"/>
            </a:pPr>
            <a:r>
              <a:rPr lang="en-US" sz="1200" dirty="0" smtClean="0"/>
              <a:t>Athletes </a:t>
            </a:r>
            <a:r>
              <a:rPr lang="en-US" sz="1200" dirty="0"/>
              <a:t>will remain on suspension for the duration of the suspension period </a:t>
            </a:r>
            <a:r>
              <a:rPr lang="en-US" sz="1200" u="sng" dirty="0"/>
              <a:t>and</a:t>
            </a:r>
            <a:r>
              <a:rPr lang="en-US" sz="1200" dirty="0"/>
              <a:t> until they have met standard.</a:t>
            </a:r>
          </a:p>
          <a:p>
            <a:r>
              <a:rPr lang="en-US" sz="1200" dirty="0"/>
              <a:t> </a:t>
            </a:r>
          </a:p>
          <a:p>
            <a:r>
              <a:rPr lang="en-US" sz="1200" b="1" u="sng" dirty="0"/>
              <a:t>Athletes that have met standard but are below a 2.5 </a:t>
            </a:r>
            <a:r>
              <a:rPr lang="en-US" sz="1200" b="1" u="sng" dirty="0" err="1"/>
              <a:t>gpa</a:t>
            </a:r>
            <a:r>
              <a:rPr lang="en-US" sz="1200" b="1" u="sng" dirty="0"/>
              <a:t> will be placed on Academic Probation.</a:t>
            </a:r>
            <a:endParaRPr lang="en-US" sz="1200" dirty="0"/>
          </a:p>
          <a:p>
            <a:r>
              <a:rPr lang="en-US" sz="1200" dirty="0"/>
              <a:t> </a:t>
            </a:r>
          </a:p>
          <a:p>
            <a:pPr marL="171450" indent="-171450">
              <a:buFont typeface="Arial" pitchFamily="34" charset="0"/>
              <a:buChar char="•"/>
            </a:pPr>
            <a:r>
              <a:rPr lang="en-US" sz="1200" dirty="0"/>
              <a:t>Athletes on academic probation may participate in practices and compete in games, providing the following conditions are met:</a:t>
            </a:r>
          </a:p>
          <a:p>
            <a:pPr marL="628650" lvl="1" indent="-171450">
              <a:buFont typeface="Arial" pitchFamily="34" charset="0"/>
              <a:buChar char="•"/>
            </a:pPr>
            <a:r>
              <a:rPr lang="en-US" sz="1200" dirty="0"/>
              <a:t>Athlete must attend two ½ hour tutoring sessions per week.</a:t>
            </a:r>
          </a:p>
          <a:p>
            <a:pPr marL="628650" lvl="1" indent="-171450">
              <a:buFont typeface="Arial" pitchFamily="34" charset="0"/>
              <a:buChar char="•"/>
            </a:pPr>
            <a:r>
              <a:rPr lang="en-US" sz="1200" b="1" dirty="0"/>
              <a:t>Athlete must have returned an academic probation letter to the athletic director (signed by parent and player).</a:t>
            </a:r>
          </a:p>
          <a:p>
            <a:pPr marL="628650" lvl="1" indent="-171450">
              <a:buFont typeface="Arial" pitchFamily="34" charset="0"/>
              <a:buChar char="•"/>
            </a:pPr>
            <a:r>
              <a:rPr lang="en-US" sz="1200" b="1" dirty="0"/>
              <a:t>Athlete must turn in required tutoring form to their coach </a:t>
            </a:r>
            <a:r>
              <a:rPr lang="en-US" sz="1200" b="1" u="sng" dirty="0"/>
              <a:t>each Friday </a:t>
            </a:r>
            <a:r>
              <a:rPr lang="en-US" sz="1200" b="1" dirty="0"/>
              <a:t>to be eligible on Monday.</a:t>
            </a:r>
          </a:p>
          <a:p>
            <a:pPr marL="628650" lvl="1" indent="-171450">
              <a:buFont typeface="Arial" pitchFamily="34" charset="0"/>
              <a:buChar char="•"/>
            </a:pPr>
            <a:r>
              <a:rPr lang="en-US" sz="1200" dirty="0"/>
              <a:t>Athlete’s coach will monitor progress. If a coach believes the student is not making a valid effort to improve, participation time may be lost.</a:t>
            </a:r>
          </a:p>
          <a:p>
            <a:pPr marL="628650" lvl="1" indent="-171450">
              <a:buFont typeface="Arial" pitchFamily="34" charset="0"/>
              <a:buChar char="•"/>
            </a:pPr>
            <a:r>
              <a:rPr lang="en-US" sz="1200" dirty="0"/>
              <a:t>Athlete must continue to pass five out of six classes.</a:t>
            </a:r>
          </a:p>
          <a:p>
            <a:r>
              <a:rPr lang="en-US" sz="1200" dirty="0"/>
              <a:t> </a:t>
            </a:r>
          </a:p>
          <a:p>
            <a:pPr algn="ctr"/>
            <a:r>
              <a:rPr lang="en-US" sz="1200" b="1" dirty="0" smtClean="0"/>
              <a:t>If an athlete has a 2.5 or higher GPA at the next scheduled grade check, they will be removed from probation.</a:t>
            </a:r>
            <a:endParaRPr lang="en-US" sz="1200" b="1" dirty="0"/>
          </a:p>
        </p:txBody>
      </p:sp>
    </p:spTree>
    <p:extLst>
      <p:ext uri="{BB962C8B-B14F-4D97-AF65-F5344CB8AC3E}">
        <p14:creationId xmlns:p14="http://schemas.microsoft.com/office/powerpoint/2010/main" val="303492295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3200"/>
            <a:ext cx="8763000" cy="1524000"/>
          </a:xfrm>
        </p:spPr>
        <p:txBody>
          <a:bodyPr>
            <a:normAutofit fontScale="90000"/>
          </a:bodyPr>
          <a:lstStyle/>
          <a:p>
            <a:r>
              <a:rPr lang="en-US" sz="6000" b="1" dirty="0" smtClean="0"/>
              <a:t>Sports Recognition Banquet</a:t>
            </a:r>
            <a:endParaRPr lang="en-US" sz="6600" b="1" dirty="0"/>
          </a:p>
        </p:txBody>
      </p:sp>
    </p:spTree>
    <p:extLst>
      <p:ext uri="{BB962C8B-B14F-4D97-AF65-F5344CB8AC3E}">
        <p14:creationId xmlns:p14="http://schemas.microsoft.com/office/powerpoint/2010/main" val="44940541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763000" cy="1524000"/>
          </a:xfrm>
        </p:spPr>
        <p:txBody>
          <a:bodyPr>
            <a:normAutofit/>
          </a:bodyPr>
          <a:lstStyle/>
          <a:p>
            <a:r>
              <a:rPr lang="en-US" sz="6000" b="1" dirty="0" smtClean="0"/>
              <a:t>Scholar Athlete of the Year</a:t>
            </a:r>
            <a:endParaRPr lang="en-US" sz="6600" b="1" dirty="0"/>
          </a:p>
        </p:txBody>
      </p:sp>
      <p:sp>
        <p:nvSpPr>
          <p:cNvPr id="3" name="TextBox 2"/>
          <p:cNvSpPr txBox="1"/>
          <p:nvPr/>
        </p:nvSpPr>
        <p:spPr>
          <a:xfrm>
            <a:off x="985582" y="1872734"/>
            <a:ext cx="7249036" cy="369332"/>
          </a:xfrm>
          <a:prstGeom prst="rect">
            <a:avLst/>
          </a:prstGeom>
          <a:noFill/>
        </p:spPr>
        <p:txBody>
          <a:bodyPr wrap="none" rtlCol="0">
            <a:spAutoFit/>
          </a:bodyPr>
          <a:lstStyle/>
          <a:p>
            <a:r>
              <a:rPr lang="en-US" dirty="0" smtClean="0"/>
              <a:t>“Luck is what happens when preparation meets opportunity.” – Darrel Royal</a:t>
            </a:r>
            <a:endParaRPr lang="en-US" dirty="0"/>
          </a:p>
        </p:txBody>
      </p:sp>
    </p:spTree>
    <p:extLst>
      <p:ext uri="{BB962C8B-B14F-4D97-AF65-F5344CB8AC3E}">
        <p14:creationId xmlns:p14="http://schemas.microsoft.com/office/powerpoint/2010/main" val="20439020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2499" y="4495800"/>
            <a:ext cx="7010399" cy="1877437"/>
          </a:xfrm>
          <a:prstGeom prst="rect">
            <a:avLst/>
          </a:prstGeom>
          <a:noFill/>
        </p:spPr>
        <p:txBody>
          <a:bodyPr wrap="square" rtlCol="0">
            <a:spAutoFit/>
          </a:bodyPr>
          <a:lstStyle/>
          <a:p>
            <a:r>
              <a:rPr lang="en-US" sz="2000" b="1" dirty="0" smtClean="0"/>
              <a:t>What we know based on research… </a:t>
            </a:r>
          </a:p>
          <a:p>
            <a:pPr marL="742950" lvl="1" indent="-285750">
              <a:buFont typeface="Arial" panose="020B0604020202020204" pitchFamily="34" charset="0"/>
              <a:buChar char="•"/>
            </a:pPr>
            <a:r>
              <a:rPr lang="en-US" dirty="0" smtClean="0"/>
              <a:t>School climate affects student achievement</a:t>
            </a:r>
          </a:p>
          <a:p>
            <a:pPr marL="742950" lvl="1" indent="-285750">
              <a:buFont typeface="Arial" panose="020B0604020202020204" pitchFamily="34" charset="0"/>
              <a:buChar char="•"/>
            </a:pPr>
            <a:r>
              <a:rPr lang="en-US" dirty="0" smtClean="0"/>
              <a:t>Athletes affect school climate </a:t>
            </a:r>
          </a:p>
          <a:p>
            <a:pPr marL="1200150" lvl="2" indent="-285750">
              <a:buFont typeface="Arial" panose="020B0604020202020204" pitchFamily="34" charset="0"/>
              <a:buChar char="•"/>
            </a:pPr>
            <a:r>
              <a:rPr lang="en-US" dirty="0" smtClean="0"/>
              <a:t>Athletes as servant leaders can make a real difference!</a:t>
            </a:r>
          </a:p>
          <a:p>
            <a:pPr lvl="2"/>
            <a:r>
              <a:rPr lang="en-US" sz="1400" dirty="0" smtClean="0"/>
              <a:t>(Volunteer work, captain trainings, coach/teacher alliances, W club, accountability both in and out of competition, M.O.C. program, no sense of entitlement)</a:t>
            </a:r>
            <a:endParaRPr lang="en-US" sz="1400" dirty="0"/>
          </a:p>
        </p:txBody>
      </p:sp>
      <p:pic>
        <p:nvPicPr>
          <p:cNvPr id="10" name="Picture 9"/>
          <p:cNvPicPr>
            <a:picLocks noChangeAspect="1"/>
          </p:cNvPicPr>
          <p:nvPr/>
        </p:nvPicPr>
        <p:blipFill>
          <a:blip r:embed="rId2"/>
          <a:stretch>
            <a:fillRect/>
          </a:stretch>
        </p:blipFill>
        <p:spPr>
          <a:xfrm>
            <a:off x="1713393" y="609600"/>
            <a:ext cx="5488613" cy="3384113"/>
          </a:xfrm>
          <a:prstGeom prst="rect">
            <a:avLst/>
          </a:prstGeom>
        </p:spPr>
      </p:pic>
    </p:spTree>
    <p:extLst>
      <p:ext uri="{BB962C8B-B14F-4D97-AF65-F5344CB8AC3E}">
        <p14:creationId xmlns:p14="http://schemas.microsoft.com/office/powerpoint/2010/main" val="41449340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1524000"/>
          </a:xfrm>
        </p:spPr>
        <p:txBody>
          <a:bodyPr>
            <a:normAutofit/>
          </a:bodyPr>
          <a:lstStyle/>
          <a:p>
            <a:r>
              <a:rPr lang="en-US" sz="6000" b="1" dirty="0" smtClean="0"/>
              <a:t>Cierra Daugherty</a:t>
            </a:r>
            <a:endParaRPr lang="en-US" sz="66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1905000"/>
            <a:ext cx="3374571" cy="4724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905000"/>
            <a:ext cx="3374571" cy="4724400"/>
          </a:xfrm>
          <a:prstGeom prst="rect">
            <a:avLst/>
          </a:prstGeom>
        </p:spPr>
      </p:pic>
      <p:sp>
        <p:nvSpPr>
          <p:cNvPr id="7" name="TextBox 6"/>
          <p:cNvSpPr txBox="1"/>
          <p:nvPr/>
        </p:nvSpPr>
        <p:spPr>
          <a:xfrm>
            <a:off x="4267200" y="1516417"/>
            <a:ext cx="4269205" cy="369332"/>
          </a:xfrm>
          <a:prstGeom prst="rect">
            <a:avLst/>
          </a:prstGeom>
          <a:noFill/>
        </p:spPr>
        <p:txBody>
          <a:bodyPr wrap="square" rtlCol="0">
            <a:spAutoFit/>
          </a:bodyPr>
          <a:lstStyle/>
          <a:p>
            <a:r>
              <a:rPr lang="en-US" dirty="0" smtClean="0"/>
              <a:t>Attending Western Washington in the fall.</a:t>
            </a:r>
            <a:endParaRPr lang="en-US" dirty="0"/>
          </a:p>
        </p:txBody>
      </p:sp>
    </p:spTree>
    <p:extLst>
      <p:ext uri="{BB962C8B-B14F-4D97-AF65-F5344CB8AC3E}">
        <p14:creationId xmlns:p14="http://schemas.microsoft.com/office/powerpoint/2010/main" val="3550750784"/>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1524000"/>
          </a:xfrm>
        </p:spPr>
        <p:txBody>
          <a:bodyPr>
            <a:normAutofit/>
          </a:bodyPr>
          <a:lstStyle/>
          <a:p>
            <a:r>
              <a:rPr lang="en-US" sz="6000" b="1" dirty="0" smtClean="0"/>
              <a:t>Dillon Franke </a:t>
            </a:r>
            <a:endParaRPr lang="en-US" sz="66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0"/>
            <a:ext cx="3581400" cy="5013960"/>
          </a:xfrm>
          <a:prstGeom prst="rect">
            <a:avLst/>
          </a:prstGeom>
        </p:spPr>
      </p:pic>
      <p:sp>
        <p:nvSpPr>
          <p:cNvPr id="4" name="TextBox 3"/>
          <p:cNvSpPr txBox="1"/>
          <p:nvPr/>
        </p:nvSpPr>
        <p:spPr>
          <a:xfrm>
            <a:off x="5486400" y="3429000"/>
            <a:ext cx="3124200" cy="381000"/>
          </a:xfrm>
          <a:prstGeom prst="rect">
            <a:avLst/>
          </a:prstGeom>
          <a:noFill/>
        </p:spPr>
        <p:txBody>
          <a:bodyPr wrap="square" rtlCol="0">
            <a:spAutoFit/>
          </a:bodyPr>
          <a:lstStyle/>
          <a:p>
            <a:r>
              <a:rPr lang="en-US" dirty="0" smtClean="0"/>
              <a:t>Attending Stanford in the fall.</a:t>
            </a:r>
            <a:endParaRPr lang="en-US" dirty="0"/>
          </a:p>
        </p:txBody>
      </p:sp>
    </p:spTree>
    <p:extLst>
      <p:ext uri="{BB962C8B-B14F-4D97-AF65-F5344CB8AC3E}">
        <p14:creationId xmlns:p14="http://schemas.microsoft.com/office/powerpoint/2010/main" val="2612380010"/>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1524000"/>
          </a:xfrm>
        </p:spPr>
        <p:txBody>
          <a:bodyPr>
            <a:normAutofit/>
          </a:bodyPr>
          <a:lstStyle/>
          <a:p>
            <a:r>
              <a:rPr lang="en-US" sz="6000" b="1" dirty="0" smtClean="0"/>
              <a:t>Kenya Byrnes</a:t>
            </a:r>
            <a:endParaRPr lang="en-US" sz="6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2510712"/>
            <a:ext cx="5105400" cy="36467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05339"/>
            <a:ext cx="3810000" cy="5334000"/>
          </a:xfrm>
          <a:prstGeom prst="rect">
            <a:avLst/>
          </a:prstGeom>
        </p:spPr>
      </p:pic>
      <p:sp>
        <p:nvSpPr>
          <p:cNvPr id="5" name="TextBox 4"/>
          <p:cNvSpPr txBox="1"/>
          <p:nvPr/>
        </p:nvSpPr>
        <p:spPr>
          <a:xfrm>
            <a:off x="4533900" y="1828799"/>
            <a:ext cx="4269205" cy="369332"/>
          </a:xfrm>
          <a:prstGeom prst="rect">
            <a:avLst/>
          </a:prstGeom>
          <a:noFill/>
        </p:spPr>
        <p:txBody>
          <a:bodyPr wrap="square" rtlCol="0">
            <a:spAutoFit/>
          </a:bodyPr>
          <a:lstStyle/>
          <a:p>
            <a:r>
              <a:rPr lang="en-US" dirty="0" smtClean="0"/>
              <a:t>Attending Central Washington in the fall.</a:t>
            </a:r>
            <a:endParaRPr lang="en-US" dirty="0"/>
          </a:p>
        </p:txBody>
      </p:sp>
    </p:spTree>
    <p:extLst>
      <p:ext uri="{BB962C8B-B14F-4D97-AF65-F5344CB8AC3E}">
        <p14:creationId xmlns:p14="http://schemas.microsoft.com/office/powerpoint/2010/main" val="165723542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763000" cy="1524000"/>
          </a:xfrm>
        </p:spPr>
        <p:txBody>
          <a:bodyPr>
            <a:normAutofit/>
          </a:bodyPr>
          <a:lstStyle/>
          <a:p>
            <a:r>
              <a:rPr lang="en-US" sz="6000" b="1" dirty="0" smtClean="0"/>
              <a:t>The Rudy Award</a:t>
            </a:r>
            <a:endParaRPr lang="en-US" sz="6600" b="1" dirty="0"/>
          </a:p>
        </p:txBody>
      </p:sp>
      <p:sp>
        <p:nvSpPr>
          <p:cNvPr id="3" name="TextBox 2"/>
          <p:cNvSpPr txBox="1"/>
          <p:nvPr/>
        </p:nvSpPr>
        <p:spPr>
          <a:xfrm>
            <a:off x="1219200" y="1600200"/>
            <a:ext cx="7239000" cy="923330"/>
          </a:xfrm>
          <a:prstGeom prst="rect">
            <a:avLst/>
          </a:prstGeom>
          <a:noFill/>
        </p:spPr>
        <p:txBody>
          <a:bodyPr wrap="square" rtlCol="0">
            <a:spAutoFit/>
          </a:bodyPr>
          <a:lstStyle/>
          <a:p>
            <a:r>
              <a:rPr lang="en-US" dirty="0" smtClean="0"/>
              <a:t>“Do you want to know who your best teammates are? Watch how they react when someone else does something good.” – Phil </a:t>
            </a:r>
            <a:r>
              <a:rPr lang="en-US" dirty="0" err="1" smtClean="0"/>
              <a:t>Beckner</a:t>
            </a:r>
            <a:r>
              <a:rPr lang="en-US" dirty="0" smtClean="0"/>
              <a:t/>
            </a:r>
            <a:br>
              <a:rPr lang="en-US" dirty="0" smtClean="0"/>
            </a:br>
            <a:endParaRPr lang="en-US" dirty="0"/>
          </a:p>
        </p:txBody>
      </p:sp>
    </p:spTree>
    <p:extLst>
      <p:ext uri="{BB962C8B-B14F-4D97-AF65-F5344CB8AC3E}">
        <p14:creationId xmlns:p14="http://schemas.microsoft.com/office/powerpoint/2010/main" val="424094717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524000"/>
          </a:xfrm>
        </p:spPr>
        <p:txBody>
          <a:bodyPr>
            <a:normAutofit/>
          </a:bodyPr>
          <a:lstStyle/>
          <a:p>
            <a:r>
              <a:rPr lang="en-US" sz="6000" b="1" dirty="0" smtClean="0"/>
              <a:t>McKay Flanagan</a:t>
            </a:r>
            <a:endParaRPr lang="en-US" sz="6600" b="1" dirty="0"/>
          </a:p>
        </p:txBody>
      </p:sp>
      <p:pic>
        <p:nvPicPr>
          <p:cNvPr id="3" name="Picture 2"/>
          <p:cNvPicPr>
            <a:picLocks noChangeAspect="1"/>
          </p:cNvPicPr>
          <p:nvPr/>
        </p:nvPicPr>
        <p:blipFill>
          <a:blip r:embed="rId2"/>
          <a:stretch>
            <a:fillRect/>
          </a:stretch>
        </p:blipFill>
        <p:spPr>
          <a:xfrm>
            <a:off x="1028700" y="1396380"/>
            <a:ext cx="7010400" cy="5432073"/>
          </a:xfrm>
          <a:prstGeom prst="rect">
            <a:avLst/>
          </a:prstGeom>
        </p:spPr>
      </p:pic>
      <p:sp>
        <p:nvSpPr>
          <p:cNvPr id="4" name="TextBox 3"/>
          <p:cNvSpPr txBox="1"/>
          <p:nvPr/>
        </p:nvSpPr>
        <p:spPr>
          <a:xfrm>
            <a:off x="762000" y="1600200"/>
            <a:ext cx="4269205" cy="369332"/>
          </a:xfrm>
          <a:prstGeom prst="rect">
            <a:avLst/>
          </a:prstGeom>
          <a:noFill/>
        </p:spPr>
        <p:txBody>
          <a:bodyPr wrap="square" rtlCol="0">
            <a:spAutoFit/>
          </a:bodyPr>
          <a:lstStyle/>
          <a:p>
            <a:r>
              <a:rPr lang="en-US" dirty="0" smtClean="0"/>
              <a:t>Attending Clark College in the fall.</a:t>
            </a:r>
            <a:endParaRPr lang="en-US" dirty="0"/>
          </a:p>
        </p:txBody>
      </p:sp>
    </p:spTree>
    <p:extLst>
      <p:ext uri="{BB962C8B-B14F-4D97-AF65-F5344CB8AC3E}">
        <p14:creationId xmlns:p14="http://schemas.microsoft.com/office/powerpoint/2010/main" val="342918798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524000"/>
          </a:xfrm>
        </p:spPr>
        <p:txBody>
          <a:bodyPr>
            <a:normAutofit/>
          </a:bodyPr>
          <a:lstStyle/>
          <a:p>
            <a:r>
              <a:rPr lang="en-US" sz="6000" b="1" dirty="0" smtClean="0"/>
              <a:t>Katie Kern</a:t>
            </a:r>
            <a:endParaRPr lang="en-US" sz="6600" b="1" dirty="0"/>
          </a:p>
        </p:txBody>
      </p:sp>
      <p:pic>
        <p:nvPicPr>
          <p:cNvPr id="3" name="Picture 2"/>
          <p:cNvPicPr>
            <a:picLocks noChangeAspect="1"/>
          </p:cNvPicPr>
          <p:nvPr/>
        </p:nvPicPr>
        <p:blipFill>
          <a:blip r:embed="rId2"/>
          <a:stretch>
            <a:fillRect/>
          </a:stretch>
        </p:blipFill>
        <p:spPr>
          <a:xfrm>
            <a:off x="1143000" y="1219200"/>
            <a:ext cx="7315200" cy="5517165"/>
          </a:xfrm>
          <a:prstGeom prst="rect">
            <a:avLst/>
          </a:prstGeom>
        </p:spPr>
      </p:pic>
      <p:sp>
        <p:nvSpPr>
          <p:cNvPr id="4" name="TextBox 3"/>
          <p:cNvSpPr txBox="1"/>
          <p:nvPr/>
        </p:nvSpPr>
        <p:spPr>
          <a:xfrm>
            <a:off x="990600" y="1600200"/>
            <a:ext cx="4269205" cy="369332"/>
          </a:xfrm>
          <a:prstGeom prst="rect">
            <a:avLst/>
          </a:prstGeom>
          <a:noFill/>
        </p:spPr>
        <p:txBody>
          <a:bodyPr wrap="square" rtlCol="0">
            <a:spAutoFit/>
          </a:bodyPr>
          <a:lstStyle/>
          <a:p>
            <a:r>
              <a:rPr lang="en-US" dirty="0" smtClean="0"/>
              <a:t>Attending Concordia University in the fall.</a:t>
            </a:r>
            <a:endParaRPr lang="en-US" dirty="0"/>
          </a:p>
        </p:txBody>
      </p:sp>
    </p:spTree>
    <p:extLst>
      <p:ext uri="{BB962C8B-B14F-4D97-AF65-F5344CB8AC3E}">
        <p14:creationId xmlns:p14="http://schemas.microsoft.com/office/powerpoint/2010/main" val="372208805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35" t="17630" r="53787" b="2903"/>
          <a:stretch/>
        </p:blipFill>
        <p:spPr bwMode="auto">
          <a:xfrm>
            <a:off x="304800" y="248603"/>
            <a:ext cx="8603211" cy="625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79507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200"/>
            <a:ext cx="8229600" cy="2514600"/>
          </a:xfrm>
        </p:spPr>
        <p:txBody>
          <a:bodyPr>
            <a:normAutofit fontScale="90000"/>
          </a:bodyPr>
          <a:lstStyle/>
          <a:p>
            <a:r>
              <a:rPr lang="en-US" sz="8000" b="1" dirty="0" smtClean="0"/>
              <a:t>2016</a:t>
            </a:r>
            <a:r>
              <a:rPr lang="en-US" sz="6000" b="1" dirty="0" smtClean="0"/>
              <a:t/>
            </a:r>
            <a:br>
              <a:rPr lang="en-US" sz="6000" b="1" dirty="0" smtClean="0"/>
            </a:br>
            <a:r>
              <a:rPr lang="en-US" sz="6700" b="1" dirty="0" smtClean="0"/>
              <a:t>WHS Athlete of the Year</a:t>
            </a:r>
            <a:r>
              <a:rPr lang="en-US" sz="6000" b="1" dirty="0" smtClean="0"/>
              <a:t/>
            </a:r>
            <a:br>
              <a:rPr lang="en-US" sz="6000" b="1" dirty="0" smtClean="0"/>
            </a:br>
            <a:r>
              <a:rPr lang="en-US" b="1" dirty="0" smtClean="0"/>
              <a:t>Finalists</a:t>
            </a:r>
            <a:endParaRPr lang="en-US" sz="8000" b="1" dirty="0"/>
          </a:p>
        </p:txBody>
      </p:sp>
    </p:spTree>
    <p:extLst>
      <p:ext uri="{BB962C8B-B14F-4D97-AF65-F5344CB8AC3E}">
        <p14:creationId xmlns:p14="http://schemas.microsoft.com/office/powerpoint/2010/main" val="336797656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1" y="1899267"/>
            <a:ext cx="1906638" cy="2669293"/>
          </a:xfrm>
          <a:prstGeom prst="rect">
            <a:avLst/>
          </a:prstGeom>
        </p:spPr>
      </p:pic>
      <p:sp>
        <p:nvSpPr>
          <p:cNvPr id="6" name="Text Placeholder 5"/>
          <p:cNvSpPr>
            <a:spLocks noGrp="1"/>
          </p:cNvSpPr>
          <p:nvPr>
            <p:ph type="body" sz="half" idx="2"/>
          </p:nvPr>
        </p:nvSpPr>
        <p:spPr>
          <a:xfrm>
            <a:off x="360843" y="813558"/>
            <a:ext cx="4216844" cy="5978098"/>
          </a:xfrm>
        </p:spPr>
        <p:txBody>
          <a:bodyPr>
            <a:normAutofit fontScale="85000" lnSpcReduction="20000"/>
          </a:bodyPr>
          <a:lstStyle/>
          <a:p>
            <a:pPr marL="285750" indent="-285750">
              <a:buFont typeface="Arial" pitchFamily="34" charset="0"/>
              <a:buChar char="•"/>
            </a:pPr>
            <a:r>
              <a:rPr lang="en-US" sz="1800" b="1" dirty="0" smtClean="0"/>
              <a:t>3 year letter winner in Football</a:t>
            </a:r>
          </a:p>
          <a:p>
            <a:pPr marL="742950" lvl="1" indent="-285750">
              <a:buFont typeface="Arial" pitchFamily="34" charset="0"/>
              <a:buChar char="•"/>
            </a:pPr>
            <a:r>
              <a:rPr lang="en-US" sz="1600" b="1" dirty="0" smtClean="0"/>
              <a:t>1</a:t>
            </a:r>
            <a:r>
              <a:rPr lang="en-US" sz="1600" b="1" baseline="30000" dirty="0" smtClean="0"/>
              <a:t>st</a:t>
            </a:r>
            <a:r>
              <a:rPr lang="en-US" sz="1600" b="1" dirty="0" smtClean="0"/>
              <a:t> team all-league (gr 11, 12)</a:t>
            </a:r>
          </a:p>
          <a:p>
            <a:pPr marL="742950" lvl="1" indent="-285750">
              <a:buFont typeface="Arial" pitchFamily="34" charset="0"/>
              <a:buChar char="•"/>
            </a:pPr>
            <a:r>
              <a:rPr lang="en-US" sz="1600" b="1" dirty="0" smtClean="0"/>
              <a:t>TDN all-area 2</a:t>
            </a:r>
            <a:r>
              <a:rPr lang="en-US" sz="1600" b="1" baseline="30000" dirty="0" smtClean="0"/>
              <a:t>nd</a:t>
            </a:r>
            <a:r>
              <a:rPr lang="en-US" sz="1600" b="1" dirty="0" smtClean="0"/>
              <a:t> team (gr 11)</a:t>
            </a:r>
          </a:p>
          <a:p>
            <a:pPr marL="742950" lvl="1" indent="-285750">
              <a:buFont typeface="Arial" pitchFamily="34" charset="0"/>
              <a:buChar char="•"/>
            </a:pPr>
            <a:r>
              <a:rPr lang="en-US" sz="1600" b="1" dirty="0" smtClean="0"/>
              <a:t>TDN all-area 1</a:t>
            </a:r>
            <a:r>
              <a:rPr lang="en-US" sz="1600" b="1" baseline="30000" dirty="0" smtClean="0"/>
              <a:t>st</a:t>
            </a:r>
            <a:r>
              <a:rPr lang="en-US" sz="1600" b="1" dirty="0" smtClean="0"/>
              <a:t> team (gr 12)</a:t>
            </a:r>
          </a:p>
          <a:p>
            <a:pPr marL="742950" lvl="1" indent="-285750">
              <a:buFont typeface="Arial" pitchFamily="34" charset="0"/>
              <a:buChar char="•"/>
            </a:pPr>
            <a:r>
              <a:rPr lang="en-US" sz="1600" b="1" dirty="0" smtClean="0"/>
              <a:t>Team Captain (gr 12)</a:t>
            </a:r>
          </a:p>
          <a:p>
            <a:pPr marL="742950" lvl="1" indent="-285750">
              <a:buFont typeface="Arial" pitchFamily="34" charset="0"/>
              <a:buChar char="•"/>
            </a:pPr>
            <a:r>
              <a:rPr lang="en-US" sz="1600" b="1" dirty="0" smtClean="0"/>
              <a:t>Coach Award (gr 12)</a:t>
            </a:r>
          </a:p>
          <a:p>
            <a:pPr marL="285750" indent="-285750">
              <a:buFont typeface="Arial" pitchFamily="34" charset="0"/>
              <a:buChar char="•"/>
            </a:pPr>
            <a:r>
              <a:rPr lang="en-US" sz="1800" b="1" dirty="0" smtClean="0"/>
              <a:t>3 year </a:t>
            </a:r>
            <a:r>
              <a:rPr lang="en-US" sz="1800" b="1" dirty="0"/>
              <a:t>letter winner in </a:t>
            </a:r>
            <a:r>
              <a:rPr lang="en-US" sz="1800" b="1" dirty="0" smtClean="0"/>
              <a:t>Wrestling</a:t>
            </a:r>
            <a:endParaRPr lang="en-US" sz="1800" b="1" dirty="0">
              <a:solidFill>
                <a:prstClr val="black"/>
              </a:solidFill>
            </a:endParaRPr>
          </a:p>
          <a:p>
            <a:pPr marL="742950" lvl="1" indent="-285750">
              <a:buFont typeface="Arial" pitchFamily="34" charset="0"/>
              <a:buChar char="•"/>
            </a:pPr>
            <a:r>
              <a:rPr lang="en-US" sz="1600" b="1" dirty="0">
                <a:solidFill>
                  <a:prstClr val="black"/>
                </a:solidFill>
              </a:rPr>
              <a:t>State appearance </a:t>
            </a:r>
            <a:r>
              <a:rPr lang="en-US" sz="1600" b="1" dirty="0" smtClean="0">
                <a:solidFill>
                  <a:prstClr val="black"/>
                </a:solidFill>
              </a:rPr>
              <a:t>(gr 10, 11)</a:t>
            </a:r>
          </a:p>
          <a:p>
            <a:pPr marL="742950" lvl="1" indent="-285750">
              <a:buFont typeface="Arial" pitchFamily="34" charset="0"/>
              <a:buChar char="•"/>
            </a:pPr>
            <a:r>
              <a:rPr lang="en-US" sz="1600" b="1" dirty="0" smtClean="0">
                <a:solidFill>
                  <a:prstClr val="black"/>
                </a:solidFill>
              </a:rPr>
              <a:t>Team Captain (gr 12)</a:t>
            </a:r>
          </a:p>
          <a:p>
            <a:pPr marL="742950" lvl="1" indent="-285750">
              <a:buFont typeface="Arial" pitchFamily="34" charset="0"/>
              <a:buChar char="•"/>
            </a:pPr>
            <a:r>
              <a:rPr lang="en-US" sz="1600" b="1" dirty="0" smtClean="0">
                <a:solidFill>
                  <a:prstClr val="black"/>
                </a:solidFill>
              </a:rPr>
              <a:t>Awarded top senior wrestler</a:t>
            </a:r>
          </a:p>
          <a:p>
            <a:pPr marL="742950" lvl="1" indent="-285750">
              <a:buFont typeface="Arial" pitchFamily="34" charset="0"/>
              <a:buChar char="•"/>
            </a:pPr>
            <a:r>
              <a:rPr lang="en-US" sz="1600" b="1" dirty="0" smtClean="0">
                <a:solidFill>
                  <a:prstClr val="black"/>
                </a:solidFill>
              </a:rPr>
              <a:t>Has placed top 4 in over 10 tournaments in his career</a:t>
            </a:r>
          </a:p>
          <a:p>
            <a:pPr marL="742950" lvl="1" indent="-285750">
              <a:buFont typeface="Arial" pitchFamily="34" charset="0"/>
              <a:buChar char="•"/>
            </a:pPr>
            <a:r>
              <a:rPr lang="en-US" sz="1600" b="1" dirty="0" smtClean="0">
                <a:solidFill>
                  <a:prstClr val="black"/>
                </a:solidFill>
              </a:rPr>
              <a:t>2</a:t>
            </a:r>
            <a:r>
              <a:rPr lang="en-US" sz="1600" b="1" baseline="30000" dirty="0" smtClean="0">
                <a:solidFill>
                  <a:prstClr val="black"/>
                </a:solidFill>
              </a:rPr>
              <a:t>nd</a:t>
            </a:r>
            <a:r>
              <a:rPr lang="en-US" sz="1600" b="1" dirty="0" smtClean="0">
                <a:solidFill>
                  <a:prstClr val="black"/>
                </a:solidFill>
              </a:rPr>
              <a:t> in League (gr 11, 12)</a:t>
            </a:r>
          </a:p>
          <a:p>
            <a:pPr lvl="1"/>
            <a:endParaRPr lang="en-US" sz="1600" b="1" dirty="0" smtClean="0">
              <a:solidFill>
                <a:prstClr val="black"/>
              </a:solidFill>
            </a:endParaRPr>
          </a:p>
          <a:p>
            <a:pPr marL="285750" indent="-285750">
              <a:buFont typeface="Arial" pitchFamily="34" charset="0"/>
              <a:buChar char="•"/>
            </a:pPr>
            <a:r>
              <a:rPr lang="en-US" sz="1800" b="1" dirty="0" smtClean="0"/>
              <a:t>1 </a:t>
            </a:r>
            <a:r>
              <a:rPr lang="en-US" sz="1800" b="1" dirty="0"/>
              <a:t>year letter winner in </a:t>
            </a:r>
            <a:r>
              <a:rPr lang="en-US" sz="1800" b="1" dirty="0" smtClean="0"/>
              <a:t>Baseball</a:t>
            </a:r>
          </a:p>
          <a:p>
            <a:endParaRPr lang="en-US" sz="1800" b="1" dirty="0" smtClean="0"/>
          </a:p>
          <a:p>
            <a:pPr marL="285750" indent="-285750">
              <a:buFont typeface="Arial" pitchFamily="34" charset="0"/>
              <a:buChar char="•"/>
            </a:pPr>
            <a:r>
              <a:rPr lang="en-US" sz="1600" b="1" dirty="0" smtClean="0"/>
              <a:t>W Club President</a:t>
            </a:r>
          </a:p>
          <a:p>
            <a:pPr marL="285750" indent="-285750">
              <a:buFont typeface="Arial" pitchFamily="34" charset="0"/>
              <a:buChar char="•"/>
            </a:pPr>
            <a:r>
              <a:rPr lang="en-US" sz="1600" b="1" dirty="0" smtClean="0"/>
              <a:t>Class President (gr 9, 10, 11)</a:t>
            </a:r>
          </a:p>
          <a:p>
            <a:pPr marL="285750" indent="-285750">
              <a:buFont typeface="Arial" pitchFamily="34" charset="0"/>
              <a:buChar char="•"/>
            </a:pPr>
            <a:r>
              <a:rPr lang="en-US" sz="1600" b="1" dirty="0" smtClean="0"/>
              <a:t>ASB President (gr 12)</a:t>
            </a:r>
          </a:p>
          <a:p>
            <a:pPr marL="285750" indent="-285750">
              <a:buFont typeface="Arial" pitchFamily="34" charset="0"/>
              <a:buChar char="•"/>
            </a:pPr>
            <a:r>
              <a:rPr lang="en-US" sz="1600" b="1" dirty="0" smtClean="0"/>
              <a:t>Joined 1,000 </a:t>
            </a:r>
            <a:r>
              <a:rPr lang="en-US" sz="1600" b="1" dirty="0" err="1" smtClean="0"/>
              <a:t>lb</a:t>
            </a:r>
            <a:r>
              <a:rPr lang="en-US" sz="1600" b="1" dirty="0" smtClean="0"/>
              <a:t> club (gr 11)</a:t>
            </a:r>
          </a:p>
          <a:p>
            <a:pPr marL="285750" indent="-285750">
              <a:buFont typeface="Arial" pitchFamily="34" charset="0"/>
              <a:buChar char="•"/>
            </a:pPr>
            <a:r>
              <a:rPr lang="en-US" sz="1600" b="1" dirty="0" smtClean="0"/>
              <a:t>Founding Father of the Beaver Breakfast Club</a:t>
            </a:r>
          </a:p>
          <a:p>
            <a:pPr marL="285750" indent="-285750">
              <a:buFont typeface="Arial" pitchFamily="34" charset="0"/>
              <a:buChar char="•"/>
            </a:pPr>
            <a:r>
              <a:rPr lang="en-US" sz="1600" b="1" dirty="0"/>
              <a:t>National Football Foundation – Clark County Chapter </a:t>
            </a:r>
            <a:r>
              <a:rPr lang="en-US" sz="1600" b="1" dirty="0" smtClean="0"/>
              <a:t>Nominee</a:t>
            </a:r>
            <a:endParaRPr lang="en-US" sz="1600" b="1" dirty="0" smtClean="0">
              <a:solidFill>
                <a:prstClr val="black"/>
              </a:solidFill>
            </a:endParaRPr>
          </a:p>
          <a:p>
            <a:pPr marL="287338" lvl="1" indent="-287338">
              <a:buFont typeface="Arial" pitchFamily="34" charset="0"/>
              <a:buChar char="•"/>
            </a:pPr>
            <a:r>
              <a:rPr lang="en-US" sz="1600" b="1" dirty="0" smtClean="0">
                <a:solidFill>
                  <a:prstClr val="black"/>
                </a:solidFill>
              </a:rPr>
              <a:t>3.4 GPA</a:t>
            </a:r>
          </a:p>
          <a:p>
            <a:pPr marL="287338" lvl="1" indent="-287338">
              <a:buFont typeface="Arial" pitchFamily="34" charset="0"/>
              <a:buChar char="•"/>
            </a:pPr>
            <a:r>
              <a:rPr lang="en-US" sz="1600" b="1" dirty="0"/>
              <a:t>Attending Central Washington University in the fall.</a:t>
            </a:r>
          </a:p>
          <a:p>
            <a:pPr marL="287338" lvl="1" indent="-287338">
              <a:buFont typeface="Arial" pitchFamily="34" charset="0"/>
              <a:buChar char="•"/>
            </a:pPr>
            <a:endParaRPr lang="en-US" sz="2000" b="1" dirty="0" smtClean="0"/>
          </a:p>
          <a:p>
            <a:pPr lvl="1"/>
            <a:endParaRPr lang="en-US" sz="1600" b="1" dirty="0"/>
          </a:p>
          <a:p>
            <a:pPr marL="742950" lvl="1" indent="-285750">
              <a:buFont typeface="Arial" pitchFamily="34" charset="0"/>
              <a:buChar char="•"/>
            </a:pPr>
            <a:endParaRPr lang="en-US" sz="1600" b="1" dirty="0"/>
          </a:p>
          <a:p>
            <a:pPr marL="742950" lvl="1" indent="-285750">
              <a:buFont typeface="Arial" pitchFamily="34" charset="0"/>
              <a:buChar char="•"/>
            </a:pPr>
            <a:endParaRPr lang="en-US" sz="1600" b="1" dirty="0" smtClean="0"/>
          </a:p>
          <a:p>
            <a:pPr marL="285750" indent="-285750">
              <a:buFont typeface="Arial" pitchFamily="34" charset="0"/>
              <a:buChar char="•"/>
            </a:pPr>
            <a:endParaRPr lang="en-US" sz="2800" dirty="0" smtClean="0"/>
          </a:p>
          <a:p>
            <a:endParaRPr lang="en-US" dirty="0"/>
          </a:p>
        </p:txBody>
      </p:sp>
      <p:sp>
        <p:nvSpPr>
          <p:cNvPr id="10" name="Content Placeholder 9"/>
          <p:cNvSpPr>
            <a:spLocks noGrp="1"/>
          </p:cNvSpPr>
          <p:nvPr>
            <p:ph idx="1"/>
          </p:nvPr>
        </p:nvSpPr>
        <p:spPr>
          <a:xfrm>
            <a:off x="4572000" y="473331"/>
            <a:ext cx="4572000" cy="6149893"/>
          </a:xfrm>
        </p:spPr>
        <p:txBody>
          <a:bodyPr>
            <a:normAutofit/>
          </a:bodyPr>
          <a:lstStyle/>
          <a:p>
            <a:pPr marL="0" indent="0" algn="ctr">
              <a:buNone/>
            </a:pPr>
            <a:r>
              <a:rPr lang="en-US" sz="4800" b="1" dirty="0" smtClean="0"/>
              <a:t>Jared Cloud</a:t>
            </a:r>
            <a:r>
              <a:rPr lang="en-US" sz="6000" b="1" dirty="0" smtClean="0"/>
              <a:t/>
            </a:r>
            <a:br>
              <a:rPr lang="en-US" sz="6000" b="1" dirty="0" smtClean="0"/>
            </a:br>
            <a:r>
              <a:rPr lang="en-US" sz="2800" dirty="0" smtClean="0"/>
              <a:t>Senior</a:t>
            </a:r>
            <a:r>
              <a:rPr lang="en-US" sz="4400" b="1" dirty="0"/>
              <a:t/>
            </a:r>
            <a:br>
              <a:rPr lang="en-US" sz="4400" b="1" dirty="0"/>
            </a:br>
            <a:endParaRPr lang="en-US" sz="2800" b="1" dirty="0" smtClean="0"/>
          </a:p>
        </p:txBody>
      </p:sp>
      <p:sp>
        <p:nvSpPr>
          <p:cNvPr id="3" name="TextBox 2"/>
          <p:cNvSpPr txBox="1"/>
          <p:nvPr/>
        </p:nvSpPr>
        <p:spPr>
          <a:xfrm>
            <a:off x="381000" y="150167"/>
            <a:ext cx="3505200" cy="646331"/>
          </a:xfrm>
          <a:prstGeom prst="rect">
            <a:avLst/>
          </a:prstGeom>
          <a:noFill/>
        </p:spPr>
        <p:txBody>
          <a:bodyPr wrap="square" rtlCol="0">
            <a:spAutoFit/>
          </a:bodyPr>
          <a:lstStyle/>
          <a:p>
            <a:pPr algn="ctr"/>
            <a:r>
              <a:rPr lang="en-US" sz="3600" dirty="0" smtClean="0"/>
              <a:t>Accomplishments</a:t>
            </a:r>
            <a:endParaRPr lang="en-US" sz="3600" dirty="0"/>
          </a:p>
        </p:txBody>
      </p:sp>
      <p:sp>
        <p:nvSpPr>
          <p:cNvPr id="16" name="Title 3"/>
          <p:cNvSpPr txBox="1">
            <a:spLocks/>
          </p:cNvSpPr>
          <p:nvPr/>
        </p:nvSpPr>
        <p:spPr>
          <a:xfrm>
            <a:off x="4089588" y="1604798"/>
            <a:ext cx="1904995"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Football (3)</a:t>
            </a:r>
            <a:endParaRPr lang="en-US" sz="1800" b="0" dirty="0"/>
          </a:p>
        </p:txBody>
      </p:sp>
      <p:sp>
        <p:nvSpPr>
          <p:cNvPr id="17" name="Title 3"/>
          <p:cNvSpPr txBox="1">
            <a:spLocks/>
          </p:cNvSpPr>
          <p:nvPr/>
        </p:nvSpPr>
        <p:spPr>
          <a:xfrm>
            <a:off x="5867400" y="6474543"/>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Baseball (1)</a:t>
            </a:r>
            <a:endParaRPr lang="en-US" sz="1800" b="0" dirty="0"/>
          </a:p>
        </p:txBody>
      </p:sp>
      <p:sp>
        <p:nvSpPr>
          <p:cNvPr id="7" name="Title 3"/>
          <p:cNvSpPr txBox="1">
            <a:spLocks/>
          </p:cNvSpPr>
          <p:nvPr/>
        </p:nvSpPr>
        <p:spPr>
          <a:xfrm>
            <a:off x="6781800" y="1550986"/>
            <a:ext cx="1904995"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Wrestling (3)</a:t>
            </a:r>
            <a:endParaRPr lang="en-US" sz="1800" b="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888" y="3758751"/>
            <a:ext cx="1986312" cy="278083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0179" y="1963730"/>
            <a:ext cx="1946816" cy="2725542"/>
          </a:xfrm>
          <a:prstGeom prst="rect">
            <a:avLst/>
          </a:prstGeom>
        </p:spPr>
      </p:pic>
    </p:spTree>
    <p:extLst>
      <p:ext uri="{BB962C8B-B14F-4D97-AF65-F5344CB8AC3E}">
        <p14:creationId xmlns:p14="http://schemas.microsoft.com/office/powerpoint/2010/main" val="234070273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247717" y="762000"/>
            <a:ext cx="4758863" cy="6045982"/>
          </a:xfrm>
        </p:spPr>
        <p:txBody>
          <a:bodyPr>
            <a:normAutofit fontScale="55000" lnSpcReduction="20000"/>
          </a:bodyPr>
          <a:lstStyle/>
          <a:p>
            <a:pPr marL="285750" indent="-285750">
              <a:buFont typeface="Arial" pitchFamily="34" charset="0"/>
              <a:buChar char="•"/>
            </a:pPr>
            <a:endParaRPr lang="en-US" sz="1800" b="1" dirty="0" smtClean="0"/>
          </a:p>
          <a:p>
            <a:pPr marL="285750" indent="-285750">
              <a:buFont typeface="Arial" pitchFamily="34" charset="0"/>
              <a:buChar char="•"/>
            </a:pPr>
            <a:r>
              <a:rPr lang="en-US" sz="1800" b="1" dirty="0"/>
              <a:t>1</a:t>
            </a:r>
            <a:r>
              <a:rPr lang="en-US" sz="1800" b="1" dirty="0" smtClean="0"/>
              <a:t> year letter winner Cross Country</a:t>
            </a:r>
          </a:p>
          <a:p>
            <a:pPr marL="285750" indent="-285750">
              <a:buFont typeface="Arial" pitchFamily="34" charset="0"/>
              <a:buChar char="•"/>
            </a:pPr>
            <a:r>
              <a:rPr lang="en-US" sz="1800" b="1" dirty="0" smtClean="0"/>
              <a:t>3 year letter winner Soccer</a:t>
            </a:r>
          </a:p>
          <a:p>
            <a:pPr marL="742950" lvl="1" indent="-285750">
              <a:buFont typeface="Arial" pitchFamily="34" charset="0"/>
              <a:buChar char="•"/>
            </a:pPr>
            <a:r>
              <a:rPr lang="en-US" sz="1600" b="1" dirty="0"/>
              <a:t>2</a:t>
            </a:r>
            <a:r>
              <a:rPr lang="en-US" sz="1600" b="1" baseline="30000" dirty="0"/>
              <a:t>nd</a:t>
            </a:r>
            <a:r>
              <a:rPr lang="en-US" sz="1600" b="1" dirty="0"/>
              <a:t> team all-league (gr 9)</a:t>
            </a:r>
          </a:p>
          <a:p>
            <a:pPr marL="742950" lvl="1" indent="-285750">
              <a:buFont typeface="Arial" pitchFamily="34" charset="0"/>
              <a:buChar char="•"/>
            </a:pPr>
            <a:r>
              <a:rPr lang="en-US" sz="1600" b="1" dirty="0"/>
              <a:t>Offensive team MVP (gr 10)</a:t>
            </a:r>
          </a:p>
          <a:p>
            <a:pPr marL="742950" lvl="1" indent="-285750">
              <a:buFont typeface="Arial" pitchFamily="34" charset="0"/>
              <a:buChar char="•"/>
            </a:pPr>
            <a:r>
              <a:rPr lang="en-US" sz="1600" b="1" dirty="0"/>
              <a:t>School record for goals (19) in a season (gr 10)</a:t>
            </a:r>
          </a:p>
          <a:p>
            <a:pPr marL="742950" lvl="1" indent="-285750">
              <a:buFont typeface="Arial" pitchFamily="34" charset="0"/>
              <a:buChar char="•"/>
            </a:pPr>
            <a:r>
              <a:rPr lang="en-US" sz="1600" b="1" dirty="0"/>
              <a:t>1</a:t>
            </a:r>
            <a:r>
              <a:rPr lang="en-US" sz="1600" b="1" baseline="30000" dirty="0"/>
              <a:t>st</a:t>
            </a:r>
            <a:r>
              <a:rPr lang="en-US" sz="1600" b="1" dirty="0"/>
              <a:t> team all-league (gr 10)</a:t>
            </a:r>
          </a:p>
          <a:p>
            <a:pPr marL="742950" lvl="1" indent="-285750">
              <a:buFont typeface="Arial" pitchFamily="34" charset="0"/>
              <a:buChar char="•"/>
            </a:pPr>
            <a:r>
              <a:rPr lang="en-US" sz="1600" b="1" dirty="0"/>
              <a:t>1</a:t>
            </a:r>
            <a:r>
              <a:rPr lang="en-US" sz="1600" b="1" baseline="30000" dirty="0"/>
              <a:t>st</a:t>
            </a:r>
            <a:r>
              <a:rPr lang="en-US" sz="1600" b="1" dirty="0"/>
              <a:t> team TDN all-area (gr 10)</a:t>
            </a:r>
          </a:p>
          <a:p>
            <a:pPr marL="742950" lvl="1" indent="-285750">
              <a:buFont typeface="Arial" pitchFamily="34" charset="0"/>
              <a:buChar char="•"/>
            </a:pPr>
            <a:r>
              <a:rPr lang="en-US" sz="1600" b="1" dirty="0"/>
              <a:t>H.M. all-league (gr 11</a:t>
            </a:r>
            <a:r>
              <a:rPr lang="en-US" sz="1600" b="1" dirty="0" smtClean="0"/>
              <a:t>)</a:t>
            </a:r>
          </a:p>
          <a:p>
            <a:pPr marL="285750" indent="-285750">
              <a:buFont typeface="Arial" pitchFamily="34" charset="0"/>
              <a:buChar char="•"/>
            </a:pPr>
            <a:r>
              <a:rPr lang="en-US" sz="1800" b="1" dirty="0" smtClean="0"/>
              <a:t>4 year letter winner Basketball</a:t>
            </a:r>
          </a:p>
          <a:p>
            <a:pPr marL="742950" lvl="1" indent="-285750">
              <a:buFont typeface="Arial" pitchFamily="34" charset="0"/>
              <a:buChar char="•"/>
            </a:pPr>
            <a:r>
              <a:rPr lang="pl-PL" sz="1600" b="1" dirty="0" smtClean="0"/>
              <a:t>Team </a:t>
            </a:r>
            <a:r>
              <a:rPr lang="pl-PL" sz="1600" b="1" dirty="0"/>
              <a:t>MVP </a:t>
            </a:r>
            <a:r>
              <a:rPr lang="en-US" sz="1600" b="1" dirty="0" smtClean="0"/>
              <a:t>3</a:t>
            </a:r>
            <a:r>
              <a:rPr lang="pl-PL" sz="1600" b="1" dirty="0" smtClean="0"/>
              <a:t>x </a:t>
            </a:r>
            <a:r>
              <a:rPr lang="pl-PL" sz="1600" b="1" dirty="0"/>
              <a:t>(gr 9, </a:t>
            </a:r>
            <a:r>
              <a:rPr lang="pl-PL" sz="1600" b="1" dirty="0" smtClean="0"/>
              <a:t>10</a:t>
            </a:r>
            <a:r>
              <a:rPr lang="en-US" sz="1600" b="1" dirty="0" smtClean="0"/>
              <a:t>, 11</a:t>
            </a:r>
            <a:r>
              <a:rPr lang="pl-PL" sz="1600" b="1" dirty="0" smtClean="0"/>
              <a:t>)</a:t>
            </a:r>
            <a:endParaRPr lang="en-US" sz="1600" b="1" dirty="0" smtClean="0"/>
          </a:p>
          <a:p>
            <a:pPr marL="742950" lvl="1" indent="-285750">
              <a:buFont typeface="Arial" pitchFamily="34" charset="0"/>
              <a:buChar char="•"/>
            </a:pPr>
            <a:r>
              <a:rPr lang="en-US" sz="1600" b="1" dirty="0" smtClean="0"/>
              <a:t>1</a:t>
            </a:r>
            <a:r>
              <a:rPr lang="en-US" sz="1600" b="1" baseline="30000" dirty="0" smtClean="0"/>
              <a:t>st</a:t>
            </a:r>
            <a:r>
              <a:rPr lang="en-US" sz="1600" b="1" dirty="0" smtClean="0"/>
              <a:t>  </a:t>
            </a:r>
            <a:r>
              <a:rPr lang="en-US" sz="1600" b="1" dirty="0"/>
              <a:t>team </a:t>
            </a:r>
            <a:r>
              <a:rPr lang="en-US" sz="1600" b="1" dirty="0" smtClean="0"/>
              <a:t>all-league 3x (gr 9, 10, 11)</a:t>
            </a:r>
          </a:p>
          <a:p>
            <a:pPr marL="742950" lvl="1" indent="-285750">
              <a:buFont typeface="Arial" pitchFamily="34" charset="0"/>
              <a:buChar char="•"/>
            </a:pPr>
            <a:r>
              <a:rPr lang="en-US" sz="1600" b="1" dirty="0" smtClean="0"/>
              <a:t>2</a:t>
            </a:r>
            <a:r>
              <a:rPr lang="en-US" sz="1600" b="1" baseline="30000" dirty="0" smtClean="0"/>
              <a:t>nd</a:t>
            </a:r>
            <a:r>
              <a:rPr lang="en-US" sz="1600" b="1" dirty="0" smtClean="0"/>
              <a:t> team TDN all-area (gr 9)</a:t>
            </a:r>
          </a:p>
          <a:p>
            <a:pPr marL="742950" lvl="1" indent="-285750">
              <a:buFont typeface="Arial" pitchFamily="34" charset="0"/>
              <a:buChar char="•"/>
            </a:pPr>
            <a:r>
              <a:rPr lang="en-US" sz="1600" b="1" dirty="0" smtClean="0"/>
              <a:t>1</a:t>
            </a:r>
            <a:r>
              <a:rPr lang="en-US" sz="1600" b="1" baseline="30000" dirty="0" smtClean="0"/>
              <a:t>st</a:t>
            </a:r>
            <a:r>
              <a:rPr lang="en-US" sz="1600" b="1" dirty="0" smtClean="0"/>
              <a:t> team TDN all-area (gr 10)</a:t>
            </a:r>
          </a:p>
          <a:p>
            <a:pPr marL="742950" lvl="1" indent="-285750">
              <a:buFont typeface="Arial" pitchFamily="34" charset="0"/>
              <a:buChar char="•"/>
            </a:pPr>
            <a:r>
              <a:rPr lang="en-US" sz="1600" b="1" dirty="0" smtClean="0"/>
              <a:t>2</a:t>
            </a:r>
            <a:r>
              <a:rPr lang="en-US" sz="1600" b="1" baseline="30000" dirty="0" smtClean="0"/>
              <a:t>nd</a:t>
            </a:r>
            <a:r>
              <a:rPr lang="en-US" sz="1600" b="1" dirty="0" smtClean="0"/>
              <a:t> team TDN all-area (gr 11)</a:t>
            </a:r>
          </a:p>
          <a:p>
            <a:pPr marL="742950" lvl="1" indent="-285750">
              <a:buFont typeface="Arial" pitchFamily="34" charset="0"/>
              <a:buChar char="•"/>
            </a:pPr>
            <a:r>
              <a:rPr lang="en-US" sz="1600" b="1" dirty="0" smtClean="0"/>
              <a:t>TRICO League MVP (gr 10)</a:t>
            </a:r>
          </a:p>
          <a:p>
            <a:pPr marL="742950" lvl="1" indent="-285750">
              <a:buFont typeface="Arial" pitchFamily="34" charset="0"/>
              <a:buChar char="•"/>
            </a:pPr>
            <a:r>
              <a:rPr lang="en-US" sz="1600" b="1" dirty="0" smtClean="0"/>
              <a:t>Columbian Player of the Week (2x – gr 9)</a:t>
            </a:r>
          </a:p>
          <a:p>
            <a:pPr marL="742950" lvl="1" indent="-285750">
              <a:buFont typeface="Arial" pitchFamily="34" charset="0"/>
              <a:buChar char="•"/>
            </a:pPr>
            <a:r>
              <a:rPr lang="en-US" sz="1600" b="1" dirty="0" smtClean="0"/>
              <a:t>AP All-State Honorable Mention (gr 10)</a:t>
            </a:r>
          </a:p>
          <a:p>
            <a:pPr marL="742950" lvl="1" indent="-285750">
              <a:buFont typeface="Arial" pitchFamily="34" charset="0"/>
              <a:buChar char="•"/>
            </a:pPr>
            <a:r>
              <a:rPr lang="en-US" sz="1600" b="1" dirty="0"/>
              <a:t>League/District Championship and best record in school history (gr 10</a:t>
            </a:r>
            <a:r>
              <a:rPr lang="en-US" sz="1600" b="1" dirty="0" smtClean="0"/>
              <a:t>)</a:t>
            </a:r>
          </a:p>
          <a:p>
            <a:pPr marL="742950" lvl="1" indent="-285750">
              <a:buFont typeface="Arial" pitchFamily="34" charset="0"/>
              <a:buChar char="•"/>
            </a:pPr>
            <a:r>
              <a:rPr lang="en-US" sz="1600" b="1" dirty="0" smtClean="0"/>
              <a:t>WIAA State Player of the Week (gr 11)</a:t>
            </a:r>
          </a:p>
          <a:p>
            <a:pPr marL="742950" lvl="1" indent="-285750">
              <a:buFont typeface="Arial" pitchFamily="34" charset="0"/>
              <a:buChar char="•"/>
            </a:pPr>
            <a:r>
              <a:rPr lang="en-US" sz="1600" b="1" dirty="0" smtClean="0"/>
              <a:t>Captain (gr 12)</a:t>
            </a:r>
          </a:p>
          <a:p>
            <a:pPr marL="742950" lvl="1" indent="-285750">
              <a:buFont typeface="Arial" pitchFamily="34" charset="0"/>
              <a:buChar char="•"/>
            </a:pPr>
            <a:r>
              <a:rPr lang="en-US" sz="1600" b="1" dirty="0" smtClean="0"/>
              <a:t>League MVP and TDN all-area 1</a:t>
            </a:r>
            <a:r>
              <a:rPr lang="en-US" sz="1600" b="1" baseline="30000" dirty="0" smtClean="0"/>
              <a:t>st</a:t>
            </a:r>
            <a:r>
              <a:rPr lang="en-US" sz="1600" b="1" dirty="0" smtClean="0"/>
              <a:t> team (gr 12)</a:t>
            </a:r>
          </a:p>
          <a:p>
            <a:pPr marL="742950" lvl="1" indent="-285750">
              <a:buFont typeface="Arial" pitchFamily="34" charset="0"/>
              <a:buChar char="•"/>
            </a:pPr>
            <a:r>
              <a:rPr lang="en-US" sz="1600" b="1" dirty="0" smtClean="0"/>
              <a:t>Played in all-state game (gr 12)</a:t>
            </a:r>
          </a:p>
          <a:p>
            <a:pPr marL="742950" lvl="1" indent="-285750">
              <a:buFont typeface="Arial" pitchFamily="34" charset="0"/>
              <a:buChar char="•"/>
            </a:pPr>
            <a:r>
              <a:rPr lang="en-US" sz="1600" b="1" dirty="0" smtClean="0"/>
              <a:t>Played in Clark and Cowlitz all-star games (gr 12)</a:t>
            </a:r>
          </a:p>
          <a:p>
            <a:pPr marL="285750" indent="-285750">
              <a:buFont typeface="Arial" pitchFamily="34" charset="0"/>
              <a:buChar char="•"/>
            </a:pPr>
            <a:r>
              <a:rPr lang="en-US" sz="1800" b="1" dirty="0" smtClean="0"/>
              <a:t>4 </a:t>
            </a:r>
            <a:r>
              <a:rPr lang="en-US" sz="1800" b="1" dirty="0"/>
              <a:t>year letter winner </a:t>
            </a:r>
            <a:r>
              <a:rPr lang="en-US" sz="1800" b="1" dirty="0" err="1" smtClean="0"/>
              <a:t>Fastpitch</a:t>
            </a:r>
            <a:endParaRPr lang="en-US" sz="1800" b="1" dirty="0"/>
          </a:p>
          <a:p>
            <a:pPr marL="742950" lvl="1" indent="-285750">
              <a:buFont typeface="Arial" pitchFamily="34" charset="0"/>
              <a:buChar char="•"/>
            </a:pPr>
            <a:r>
              <a:rPr lang="en-US" sz="1600" b="1" dirty="0" smtClean="0"/>
              <a:t>Top batting average and runs scored (gr 9)</a:t>
            </a:r>
          </a:p>
          <a:p>
            <a:pPr marL="742950" lvl="1" indent="-285750">
              <a:buFont typeface="Arial" pitchFamily="34" charset="0"/>
              <a:buChar char="•"/>
            </a:pPr>
            <a:r>
              <a:rPr lang="en-US" sz="1600" b="1" dirty="0" smtClean="0"/>
              <a:t>1</a:t>
            </a:r>
            <a:r>
              <a:rPr lang="en-US" sz="1600" b="1" baseline="30000" dirty="0" smtClean="0"/>
              <a:t>st</a:t>
            </a:r>
            <a:r>
              <a:rPr lang="en-US" sz="1600" b="1" dirty="0" smtClean="0"/>
              <a:t>  </a:t>
            </a:r>
            <a:r>
              <a:rPr lang="en-US" sz="1600" b="1" dirty="0"/>
              <a:t>team </a:t>
            </a:r>
            <a:r>
              <a:rPr lang="en-US" sz="1600" b="1" dirty="0" smtClean="0"/>
              <a:t>all-league 3x (gr 9, 10, 11)</a:t>
            </a:r>
          </a:p>
          <a:p>
            <a:pPr marL="742950" lvl="1" indent="-285750">
              <a:buFont typeface="Arial" pitchFamily="34" charset="0"/>
              <a:buChar char="•"/>
            </a:pPr>
            <a:r>
              <a:rPr lang="en-US" sz="1600" b="1" dirty="0" smtClean="0"/>
              <a:t>1</a:t>
            </a:r>
            <a:r>
              <a:rPr lang="en-US" sz="1600" b="1" baseline="30000" dirty="0" smtClean="0"/>
              <a:t>st</a:t>
            </a:r>
            <a:r>
              <a:rPr lang="en-US" sz="1600" b="1" dirty="0" smtClean="0"/>
              <a:t> team TDN all-area (gr 10)</a:t>
            </a:r>
          </a:p>
          <a:p>
            <a:pPr marL="742950" lvl="1" indent="-285750">
              <a:buFont typeface="Arial" pitchFamily="34" charset="0"/>
              <a:buChar char="•"/>
            </a:pPr>
            <a:r>
              <a:rPr lang="en-US" sz="1600" b="1" dirty="0" smtClean="0"/>
              <a:t>Team 2</a:t>
            </a:r>
            <a:r>
              <a:rPr lang="en-US" sz="1600" b="1" baseline="30000" dirty="0" smtClean="0"/>
              <a:t>nd</a:t>
            </a:r>
            <a:r>
              <a:rPr lang="en-US" sz="1600" b="1" dirty="0" smtClean="0"/>
              <a:t> in state (gr 9), 3</a:t>
            </a:r>
            <a:r>
              <a:rPr lang="en-US" sz="1600" b="1" baseline="30000" dirty="0" smtClean="0"/>
              <a:t>rd</a:t>
            </a:r>
            <a:r>
              <a:rPr lang="en-US" sz="1600" b="1" dirty="0" smtClean="0"/>
              <a:t> in state (gr 10), 4</a:t>
            </a:r>
            <a:r>
              <a:rPr lang="en-US" sz="1600" b="1" baseline="30000" dirty="0" smtClean="0"/>
              <a:t>th</a:t>
            </a:r>
            <a:r>
              <a:rPr lang="en-US" sz="1600" b="1" dirty="0" smtClean="0"/>
              <a:t> in state (gr 11)</a:t>
            </a:r>
          </a:p>
          <a:p>
            <a:pPr marL="742950" lvl="1" indent="-285750">
              <a:buFont typeface="Arial" pitchFamily="34" charset="0"/>
              <a:buChar char="•"/>
            </a:pPr>
            <a:r>
              <a:rPr lang="en-US" sz="1600" b="1" dirty="0"/>
              <a:t>4x League </a:t>
            </a:r>
            <a:r>
              <a:rPr lang="en-US" sz="1600" b="1" dirty="0" smtClean="0"/>
              <a:t>Champions</a:t>
            </a:r>
          </a:p>
          <a:p>
            <a:pPr marL="742950" lvl="1" indent="-285750">
              <a:buFont typeface="Arial" pitchFamily="34" charset="0"/>
              <a:buChar char="•"/>
            </a:pPr>
            <a:r>
              <a:rPr lang="en-US" sz="1600" b="1" dirty="0" smtClean="0"/>
              <a:t>Co-League MVP (Defensive) (gr 11)</a:t>
            </a:r>
          </a:p>
          <a:p>
            <a:pPr marL="742950" lvl="1" indent="-285750">
              <a:buFont typeface="Arial" pitchFamily="34" charset="0"/>
              <a:buChar char="•"/>
            </a:pPr>
            <a:r>
              <a:rPr lang="en-US" sz="1600" b="1" dirty="0" smtClean="0"/>
              <a:t>Captain (gr 12)</a:t>
            </a:r>
          </a:p>
          <a:p>
            <a:pPr marL="742950" lvl="1" indent="-285750">
              <a:buFont typeface="Arial" pitchFamily="34" charset="0"/>
              <a:buChar char="•"/>
            </a:pPr>
            <a:r>
              <a:rPr lang="en-US" sz="1600" b="1" dirty="0" smtClean="0"/>
              <a:t>League Defensive MVP (gr 12)</a:t>
            </a:r>
          </a:p>
          <a:p>
            <a:pPr marL="287338" lvl="1" indent="-287338">
              <a:buFont typeface="Arial" pitchFamily="34" charset="0"/>
              <a:buChar char="•"/>
            </a:pPr>
            <a:r>
              <a:rPr lang="en-US" sz="1800" b="1" dirty="0" smtClean="0"/>
              <a:t>Named a top 10 female athlete in the area by the Columbian Newspaper (gr 9)</a:t>
            </a:r>
          </a:p>
          <a:p>
            <a:pPr marL="287338" lvl="1" indent="-287338">
              <a:buFont typeface="Arial" pitchFamily="34" charset="0"/>
              <a:buChar char="•"/>
            </a:pPr>
            <a:r>
              <a:rPr lang="en-US" sz="1800" b="1" dirty="0" smtClean="0"/>
              <a:t>1</a:t>
            </a:r>
            <a:r>
              <a:rPr lang="en-US" sz="1800" b="1" baseline="30000" dirty="0" smtClean="0"/>
              <a:t>st</a:t>
            </a:r>
            <a:r>
              <a:rPr lang="en-US" sz="1800" b="1" dirty="0" smtClean="0"/>
              <a:t> team TDN All-Area in 3 sports (gr 10)</a:t>
            </a:r>
          </a:p>
          <a:p>
            <a:pPr marL="285750" lvl="0" indent="-285750">
              <a:buFont typeface="Arial" pitchFamily="34" charset="0"/>
              <a:buChar char="•"/>
            </a:pPr>
            <a:r>
              <a:rPr lang="en-US" sz="1800" b="1" dirty="0" smtClean="0">
                <a:solidFill>
                  <a:prstClr val="black"/>
                </a:solidFill>
              </a:rPr>
              <a:t>TDN 2014 Female Athlete of the Year (gr 10)</a:t>
            </a:r>
          </a:p>
          <a:p>
            <a:pPr marL="285750" lvl="0" indent="-285750">
              <a:buFont typeface="Arial" pitchFamily="34" charset="0"/>
              <a:buChar char="•"/>
            </a:pPr>
            <a:r>
              <a:rPr lang="en-US" sz="1800" b="1" dirty="0" smtClean="0">
                <a:solidFill>
                  <a:prstClr val="black"/>
                </a:solidFill>
              </a:rPr>
              <a:t>Has set multiple records in basketball (3pt Made, 3pt Attempts, Steals)</a:t>
            </a:r>
          </a:p>
          <a:p>
            <a:pPr marL="285750" lvl="0" indent="-285750">
              <a:buFont typeface="Arial" pitchFamily="34" charset="0"/>
              <a:buChar char="•"/>
            </a:pPr>
            <a:r>
              <a:rPr lang="en-US" sz="1800" b="1" dirty="0" smtClean="0">
                <a:solidFill>
                  <a:prstClr val="black"/>
                </a:solidFill>
              </a:rPr>
              <a:t>1000 point club in basketball</a:t>
            </a:r>
          </a:p>
          <a:p>
            <a:pPr marL="285750" lvl="0" indent="-285750">
              <a:buFont typeface="Arial" pitchFamily="34" charset="0"/>
              <a:buChar char="•"/>
            </a:pPr>
            <a:r>
              <a:rPr lang="en-US" sz="1800" b="1" dirty="0" smtClean="0">
                <a:solidFill>
                  <a:prstClr val="black"/>
                </a:solidFill>
              </a:rPr>
              <a:t>11 time all-league, 12 time letter winner </a:t>
            </a:r>
          </a:p>
          <a:p>
            <a:pPr marL="285750" lvl="0" indent="-285750">
              <a:buFont typeface="Arial" pitchFamily="34" charset="0"/>
              <a:buChar char="•"/>
            </a:pPr>
            <a:r>
              <a:rPr lang="en-US" sz="1800" b="1" dirty="0" smtClean="0">
                <a:solidFill>
                  <a:prstClr val="black"/>
                </a:solidFill>
              </a:rPr>
              <a:t>3.7 GPA</a:t>
            </a:r>
          </a:p>
          <a:p>
            <a:pPr marL="285750" lvl="0" indent="-285750">
              <a:buFont typeface="Arial" pitchFamily="34" charset="0"/>
              <a:buChar char="•"/>
            </a:pPr>
            <a:r>
              <a:rPr lang="en-US" sz="1800" b="1" dirty="0" smtClean="0">
                <a:solidFill>
                  <a:prstClr val="black"/>
                </a:solidFill>
              </a:rPr>
              <a:t>Attending Seattle University in the fall and will be playing </a:t>
            </a:r>
            <a:r>
              <a:rPr lang="en-US" sz="1800" b="1" dirty="0" err="1" smtClean="0">
                <a:solidFill>
                  <a:prstClr val="black"/>
                </a:solidFill>
              </a:rPr>
              <a:t>fastpitch</a:t>
            </a:r>
            <a:r>
              <a:rPr lang="en-US" sz="1800" b="1" dirty="0" smtClean="0">
                <a:solidFill>
                  <a:prstClr val="black"/>
                </a:solidFill>
              </a:rPr>
              <a:t>.</a:t>
            </a:r>
            <a:endParaRPr lang="en-US" sz="2800" dirty="0" smtClean="0"/>
          </a:p>
          <a:p>
            <a:endParaRPr lang="en-US" dirty="0"/>
          </a:p>
        </p:txBody>
      </p:sp>
      <p:sp>
        <p:nvSpPr>
          <p:cNvPr id="10" name="Content Placeholder 9"/>
          <p:cNvSpPr>
            <a:spLocks noGrp="1"/>
          </p:cNvSpPr>
          <p:nvPr>
            <p:ph idx="1"/>
          </p:nvPr>
        </p:nvSpPr>
        <p:spPr>
          <a:xfrm>
            <a:off x="3581400" y="209591"/>
            <a:ext cx="5111750" cy="6356350"/>
          </a:xfrm>
        </p:spPr>
        <p:txBody>
          <a:bodyPr>
            <a:normAutofit/>
          </a:bodyPr>
          <a:lstStyle/>
          <a:p>
            <a:pPr marL="0" indent="0" algn="ctr">
              <a:buNone/>
            </a:pPr>
            <a:r>
              <a:rPr lang="en-US" sz="5400" b="1" dirty="0" smtClean="0"/>
              <a:t>Jessica Flanagan</a:t>
            </a:r>
            <a:r>
              <a:rPr lang="en-US" sz="6000" b="1" dirty="0" smtClean="0"/>
              <a:t/>
            </a:r>
            <a:br>
              <a:rPr lang="en-US" sz="6000" b="1" dirty="0" smtClean="0"/>
            </a:br>
            <a:r>
              <a:rPr lang="en-US" sz="2800" dirty="0" smtClean="0"/>
              <a:t>Senior</a:t>
            </a:r>
            <a:r>
              <a:rPr lang="en-US" sz="4400" b="1" dirty="0"/>
              <a:t/>
            </a:r>
            <a:br>
              <a:rPr lang="en-US" sz="4400" b="1" dirty="0"/>
            </a:br>
            <a:endParaRPr lang="en-US" sz="4400" b="1" dirty="0" smtClean="0"/>
          </a:p>
          <a:p>
            <a:pPr marL="0" indent="0" algn="ctr">
              <a:buNone/>
            </a:pPr>
            <a:endParaRPr lang="en-US" sz="2800" b="1" dirty="0" smtClean="0"/>
          </a:p>
        </p:txBody>
      </p:sp>
      <p:sp>
        <p:nvSpPr>
          <p:cNvPr id="3" name="TextBox 2"/>
          <p:cNvSpPr txBox="1"/>
          <p:nvPr/>
        </p:nvSpPr>
        <p:spPr>
          <a:xfrm>
            <a:off x="228600" y="347935"/>
            <a:ext cx="3505200" cy="584775"/>
          </a:xfrm>
          <a:prstGeom prst="rect">
            <a:avLst/>
          </a:prstGeom>
          <a:noFill/>
        </p:spPr>
        <p:txBody>
          <a:bodyPr wrap="square" rtlCol="0">
            <a:spAutoFit/>
          </a:bodyPr>
          <a:lstStyle/>
          <a:p>
            <a:pPr algn="ctr"/>
            <a:r>
              <a:rPr lang="en-US" sz="3200" dirty="0" smtClean="0"/>
              <a:t>Accomplishments</a:t>
            </a:r>
            <a:endParaRPr lang="en-US" sz="3200" dirty="0"/>
          </a:p>
        </p:txBody>
      </p:sp>
      <p:sp>
        <p:nvSpPr>
          <p:cNvPr id="11" name="Title 3"/>
          <p:cNvSpPr txBox="1">
            <a:spLocks/>
          </p:cNvSpPr>
          <p:nvPr/>
        </p:nvSpPr>
        <p:spPr>
          <a:xfrm>
            <a:off x="4697796" y="1498111"/>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Basketball (4)</a:t>
            </a:r>
            <a:endParaRPr lang="en-US" sz="1800" b="0" dirty="0"/>
          </a:p>
        </p:txBody>
      </p:sp>
      <p:sp>
        <p:nvSpPr>
          <p:cNvPr id="17" name="Title 3"/>
          <p:cNvSpPr txBox="1">
            <a:spLocks/>
          </p:cNvSpPr>
          <p:nvPr/>
        </p:nvSpPr>
        <p:spPr>
          <a:xfrm>
            <a:off x="6046133" y="6375739"/>
            <a:ext cx="1888105"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Cross Country (1)</a:t>
            </a:r>
            <a:endParaRPr lang="en-US" sz="1800" b="0" dirty="0"/>
          </a:p>
        </p:txBody>
      </p:sp>
      <p:sp>
        <p:nvSpPr>
          <p:cNvPr id="18" name="Title 3"/>
          <p:cNvSpPr txBox="1">
            <a:spLocks/>
          </p:cNvSpPr>
          <p:nvPr/>
        </p:nvSpPr>
        <p:spPr>
          <a:xfrm>
            <a:off x="7776758" y="1228144"/>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err="1" smtClean="0"/>
              <a:t>Fastpitch</a:t>
            </a:r>
            <a:r>
              <a:rPr lang="en-US" sz="1800" b="0" dirty="0" smtClean="0"/>
              <a:t> (4)</a:t>
            </a:r>
            <a:endParaRPr lang="en-US" sz="1800" b="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6184" y="1879110"/>
            <a:ext cx="1828800" cy="25603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1796" y="4048636"/>
            <a:ext cx="1712442" cy="23974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2592" y="1595696"/>
            <a:ext cx="1828800" cy="2560320"/>
          </a:xfrm>
          <a:prstGeom prst="rect">
            <a:avLst/>
          </a:prstGeom>
        </p:spPr>
      </p:pic>
    </p:spTree>
    <p:extLst>
      <p:ext uri="{BB962C8B-B14F-4D97-AF65-F5344CB8AC3E}">
        <p14:creationId xmlns:p14="http://schemas.microsoft.com/office/powerpoint/2010/main" val="196479965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6374"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smtClean="0"/>
              <a:t>The Woodland Way</a:t>
            </a:r>
            <a:endParaRPr lang="en-US" sz="6000" b="1" dirty="0"/>
          </a:p>
        </p:txBody>
      </p:sp>
      <p:sp>
        <p:nvSpPr>
          <p:cNvPr id="5" name="TextBox 4"/>
          <p:cNvSpPr txBox="1"/>
          <p:nvPr/>
        </p:nvSpPr>
        <p:spPr>
          <a:xfrm>
            <a:off x="2207581" y="1417638"/>
            <a:ext cx="4495800" cy="769441"/>
          </a:xfrm>
          <a:prstGeom prst="rect">
            <a:avLst/>
          </a:prstGeom>
          <a:noFill/>
        </p:spPr>
        <p:txBody>
          <a:bodyPr wrap="square" rtlCol="0">
            <a:spAutoFit/>
          </a:bodyPr>
          <a:lstStyle/>
          <a:p>
            <a:pPr algn="ctr"/>
            <a:r>
              <a:rPr lang="en-US" sz="4400" b="1" dirty="0" smtClean="0"/>
              <a:t>ELM</a:t>
            </a:r>
            <a:r>
              <a:rPr lang="en-US" sz="3600" dirty="0" smtClean="0"/>
              <a:t> Tree of Mastery</a:t>
            </a:r>
          </a:p>
        </p:txBody>
      </p:sp>
      <p:sp>
        <p:nvSpPr>
          <p:cNvPr id="6" name="TextBox 5"/>
          <p:cNvSpPr txBox="1"/>
          <p:nvPr/>
        </p:nvSpPr>
        <p:spPr>
          <a:xfrm>
            <a:off x="2526630" y="2027697"/>
            <a:ext cx="769891" cy="400110"/>
          </a:xfrm>
          <a:prstGeom prst="rect">
            <a:avLst/>
          </a:prstGeom>
          <a:noFill/>
        </p:spPr>
        <p:txBody>
          <a:bodyPr wrap="none" rtlCol="0">
            <a:spAutoFit/>
          </a:bodyPr>
          <a:lstStyle/>
          <a:p>
            <a:r>
              <a:rPr lang="en-US" sz="2000" b="1" dirty="0" smtClean="0"/>
              <a:t>E</a:t>
            </a:r>
            <a:r>
              <a:rPr lang="en-US" sz="2000" dirty="0" smtClean="0"/>
              <a:t>ffort</a:t>
            </a:r>
            <a:endParaRPr lang="en-US" sz="2000" dirty="0"/>
          </a:p>
        </p:txBody>
      </p:sp>
      <p:sp>
        <p:nvSpPr>
          <p:cNvPr id="7" name="TextBox 6"/>
          <p:cNvSpPr txBox="1"/>
          <p:nvPr/>
        </p:nvSpPr>
        <p:spPr>
          <a:xfrm>
            <a:off x="3771310" y="2027697"/>
            <a:ext cx="1082348" cy="400110"/>
          </a:xfrm>
          <a:prstGeom prst="rect">
            <a:avLst/>
          </a:prstGeom>
          <a:noFill/>
        </p:spPr>
        <p:txBody>
          <a:bodyPr wrap="none" rtlCol="0">
            <a:spAutoFit/>
          </a:bodyPr>
          <a:lstStyle/>
          <a:p>
            <a:r>
              <a:rPr lang="en-US" sz="2000" b="1" dirty="0" smtClean="0"/>
              <a:t>L</a:t>
            </a:r>
            <a:r>
              <a:rPr lang="en-US" sz="2000" dirty="0" smtClean="0"/>
              <a:t>earning</a:t>
            </a:r>
            <a:endParaRPr lang="en-US" sz="2000" dirty="0"/>
          </a:p>
        </p:txBody>
      </p:sp>
      <p:sp>
        <p:nvSpPr>
          <p:cNvPr id="8" name="TextBox 7"/>
          <p:cNvSpPr txBox="1"/>
          <p:nvPr/>
        </p:nvSpPr>
        <p:spPr>
          <a:xfrm>
            <a:off x="5201998" y="2027697"/>
            <a:ext cx="1106521" cy="400110"/>
          </a:xfrm>
          <a:prstGeom prst="rect">
            <a:avLst/>
          </a:prstGeom>
          <a:noFill/>
        </p:spPr>
        <p:txBody>
          <a:bodyPr wrap="none" rtlCol="0">
            <a:spAutoFit/>
          </a:bodyPr>
          <a:lstStyle/>
          <a:p>
            <a:r>
              <a:rPr lang="en-US" sz="2000" b="1" dirty="0" smtClean="0"/>
              <a:t>M</a:t>
            </a:r>
            <a:r>
              <a:rPr lang="en-US" sz="2000" dirty="0" smtClean="0"/>
              <a:t>istakes</a:t>
            </a:r>
            <a:endParaRPr lang="en-US" sz="2000" dirty="0"/>
          </a:p>
        </p:txBody>
      </p:sp>
      <p:sp>
        <p:nvSpPr>
          <p:cNvPr id="16" name="TextBox 15"/>
          <p:cNvSpPr txBox="1"/>
          <p:nvPr/>
        </p:nvSpPr>
        <p:spPr>
          <a:xfrm>
            <a:off x="1483681" y="4172627"/>
            <a:ext cx="5831519" cy="1138773"/>
          </a:xfrm>
          <a:prstGeom prst="rect">
            <a:avLst/>
          </a:prstGeom>
          <a:noFill/>
        </p:spPr>
        <p:txBody>
          <a:bodyPr wrap="square" rtlCol="0">
            <a:spAutoFit/>
          </a:bodyPr>
          <a:lstStyle/>
          <a:p>
            <a:pPr algn="ctr"/>
            <a:r>
              <a:rPr lang="en-US" sz="4400" b="1" dirty="0" smtClean="0"/>
              <a:t>Compete FEARLESSLY</a:t>
            </a:r>
          </a:p>
          <a:p>
            <a:pPr algn="ctr"/>
            <a:r>
              <a:rPr lang="en-US" sz="2400" b="1" dirty="0" smtClean="0"/>
              <a:t>(Effort mistakes are OK)</a:t>
            </a:r>
            <a:endParaRPr lang="en-US" dirty="0" smtClean="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860" y="1297297"/>
            <a:ext cx="1432242" cy="1078495"/>
          </a:xfrm>
          <a:prstGeom prst="rect">
            <a:avLst/>
          </a:prstGeom>
        </p:spPr>
      </p:pic>
      <p:sp>
        <p:nvSpPr>
          <p:cNvPr id="18" name="TextBox 17"/>
          <p:cNvSpPr txBox="1"/>
          <p:nvPr/>
        </p:nvSpPr>
        <p:spPr>
          <a:xfrm>
            <a:off x="685800" y="2850253"/>
            <a:ext cx="7696200" cy="769441"/>
          </a:xfrm>
          <a:prstGeom prst="rect">
            <a:avLst/>
          </a:prstGeom>
          <a:noFill/>
        </p:spPr>
        <p:txBody>
          <a:bodyPr wrap="square" rtlCol="0">
            <a:spAutoFit/>
          </a:bodyPr>
          <a:lstStyle/>
          <a:p>
            <a:pPr algn="ctr"/>
            <a:r>
              <a:rPr lang="en-US" sz="4400" dirty="0" smtClean="0"/>
              <a:t>All in… All out… </a:t>
            </a:r>
            <a:r>
              <a:rPr lang="en-US" sz="4400" u="sng" dirty="0" smtClean="0"/>
              <a:t>All the time</a:t>
            </a:r>
            <a:endParaRPr lang="en-US" sz="3600" u="sng"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9402" y="5052309"/>
            <a:ext cx="1466286" cy="1104131"/>
          </a:xfrm>
          <a:prstGeom prst="rect">
            <a:avLst/>
          </a:prstGeom>
        </p:spPr>
      </p:pic>
    </p:spTree>
    <p:extLst>
      <p:ext uri="{BB962C8B-B14F-4D97-AF65-F5344CB8AC3E}">
        <p14:creationId xmlns:p14="http://schemas.microsoft.com/office/powerpoint/2010/main" val="386035742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999066" y="473331"/>
            <a:ext cx="5144934" cy="5503253"/>
          </a:xfrm>
        </p:spPr>
        <p:txBody>
          <a:bodyPr>
            <a:normAutofit/>
          </a:bodyPr>
          <a:lstStyle/>
          <a:p>
            <a:pPr marL="0" indent="0" algn="ctr">
              <a:buNone/>
            </a:pPr>
            <a:r>
              <a:rPr lang="en-US" sz="4800" b="1" dirty="0" smtClean="0"/>
              <a:t>Bryce Mulder</a:t>
            </a:r>
            <a:r>
              <a:rPr lang="en-US" sz="6000" b="1" dirty="0" smtClean="0"/>
              <a:t/>
            </a:r>
            <a:br>
              <a:rPr lang="en-US" sz="6000" b="1" dirty="0" smtClean="0"/>
            </a:br>
            <a:r>
              <a:rPr lang="en-US" sz="2800" dirty="0" smtClean="0"/>
              <a:t>Junior</a:t>
            </a:r>
            <a:r>
              <a:rPr lang="en-US" sz="4400" b="1" dirty="0"/>
              <a:t/>
            </a:r>
            <a:br>
              <a:rPr lang="en-US" sz="4400" b="1" dirty="0"/>
            </a:br>
            <a:endParaRPr lang="en-US" sz="2800" b="1" dirty="0" smtClean="0"/>
          </a:p>
        </p:txBody>
      </p:sp>
      <p:sp>
        <p:nvSpPr>
          <p:cNvPr id="3" name="TextBox 2"/>
          <p:cNvSpPr txBox="1"/>
          <p:nvPr/>
        </p:nvSpPr>
        <p:spPr>
          <a:xfrm>
            <a:off x="361233" y="39469"/>
            <a:ext cx="3505200" cy="646331"/>
          </a:xfrm>
          <a:prstGeom prst="rect">
            <a:avLst/>
          </a:prstGeom>
          <a:noFill/>
        </p:spPr>
        <p:txBody>
          <a:bodyPr wrap="square" rtlCol="0">
            <a:spAutoFit/>
          </a:bodyPr>
          <a:lstStyle/>
          <a:p>
            <a:pPr algn="ctr"/>
            <a:r>
              <a:rPr lang="en-US" sz="3600" dirty="0" smtClean="0"/>
              <a:t>Accomplishments</a:t>
            </a:r>
            <a:endParaRPr lang="en-US" sz="3600" dirty="0"/>
          </a:p>
        </p:txBody>
      </p:sp>
      <p:sp>
        <p:nvSpPr>
          <p:cNvPr id="17" name="Title 3"/>
          <p:cNvSpPr txBox="1">
            <a:spLocks/>
          </p:cNvSpPr>
          <p:nvPr/>
        </p:nvSpPr>
        <p:spPr>
          <a:xfrm>
            <a:off x="6629158" y="6194169"/>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Basketball (2)</a:t>
            </a:r>
            <a:endParaRPr lang="en-US" sz="1800" b="0" dirty="0"/>
          </a:p>
        </p:txBody>
      </p:sp>
      <p:sp>
        <p:nvSpPr>
          <p:cNvPr id="9" name="Title 3"/>
          <p:cNvSpPr txBox="1">
            <a:spLocks/>
          </p:cNvSpPr>
          <p:nvPr/>
        </p:nvSpPr>
        <p:spPr>
          <a:xfrm>
            <a:off x="4419600" y="1409661"/>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Track (1)</a:t>
            </a:r>
            <a:endParaRPr lang="en-US" sz="1800" b="0" dirty="0"/>
          </a:p>
        </p:txBody>
      </p:sp>
      <p:sp>
        <p:nvSpPr>
          <p:cNvPr id="6" name="Text Placeholder 5"/>
          <p:cNvSpPr>
            <a:spLocks noGrp="1"/>
          </p:cNvSpPr>
          <p:nvPr>
            <p:ph type="body" sz="half" idx="2"/>
          </p:nvPr>
        </p:nvSpPr>
        <p:spPr>
          <a:xfrm>
            <a:off x="152400" y="667812"/>
            <a:ext cx="4648200" cy="6172200"/>
          </a:xfrm>
        </p:spPr>
        <p:txBody>
          <a:bodyPr>
            <a:normAutofit/>
          </a:bodyPr>
          <a:lstStyle/>
          <a:p>
            <a:endParaRPr lang="en-US" sz="1800" b="1" dirty="0" smtClean="0"/>
          </a:p>
          <a:p>
            <a:pPr marL="285750" indent="-285750">
              <a:buFont typeface="Arial" pitchFamily="34" charset="0"/>
              <a:buChar char="•"/>
            </a:pPr>
            <a:r>
              <a:rPr lang="en-US" sz="1800" b="1" dirty="0" smtClean="0"/>
              <a:t>2 year letter winner in Basketball</a:t>
            </a:r>
          </a:p>
          <a:p>
            <a:pPr marL="742950" lvl="1" indent="-285750">
              <a:buFont typeface="Arial" pitchFamily="34" charset="0"/>
              <a:buChar char="•"/>
            </a:pPr>
            <a:r>
              <a:rPr lang="en-US" sz="1600" b="1" dirty="0" smtClean="0"/>
              <a:t>2</a:t>
            </a:r>
            <a:r>
              <a:rPr lang="en-US" sz="1600" b="1" baseline="30000" dirty="0" smtClean="0"/>
              <a:t>nd</a:t>
            </a:r>
            <a:r>
              <a:rPr lang="en-US" sz="1600" b="1" dirty="0" smtClean="0"/>
              <a:t> team all-league (gr 10)</a:t>
            </a:r>
          </a:p>
          <a:p>
            <a:pPr marL="742950" lvl="1" indent="-285750">
              <a:buFont typeface="Arial" pitchFamily="34" charset="0"/>
              <a:buChar char="•"/>
            </a:pPr>
            <a:r>
              <a:rPr lang="en-US" sz="1600" b="1" dirty="0" smtClean="0"/>
              <a:t>WHS Defensive MVP (gr 10, 11)</a:t>
            </a:r>
          </a:p>
          <a:p>
            <a:pPr marL="742950" lvl="1" indent="-285750">
              <a:buFont typeface="Arial" pitchFamily="34" charset="0"/>
              <a:buChar char="•"/>
            </a:pPr>
            <a:r>
              <a:rPr lang="en-US" sz="1600" b="1" dirty="0" smtClean="0"/>
              <a:t>WHS shot block record (single season - 97) (gr11)</a:t>
            </a:r>
          </a:p>
          <a:p>
            <a:pPr marL="742950" lvl="1" indent="-285750">
              <a:buFont typeface="Arial" pitchFamily="34" charset="0"/>
              <a:buChar char="•"/>
            </a:pPr>
            <a:r>
              <a:rPr lang="en-US" sz="1600" b="1" dirty="0" smtClean="0"/>
              <a:t>WHS shot block record (career – 178) (gr 11)</a:t>
            </a:r>
          </a:p>
          <a:p>
            <a:pPr marL="742950" lvl="1" indent="-285750">
              <a:buFont typeface="Arial" pitchFamily="34" charset="0"/>
              <a:buChar char="•"/>
            </a:pPr>
            <a:r>
              <a:rPr lang="en-US" sz="1600" b="1" dirty="0" smtClean="0"/>
              <a:t>1</a:t>
            </a:r>
            <a:r>
              <a:rPr lang="en-US" sz="1600" b="1" baseline="30000" dirty="0" smtClean="0"/>
              <a:t>st</a:t>
            </a:r>
            <a:r>
              <a:rPr lang="en-US" sz="1600" b="1" dirty="0" smtClean="0"/>
              <a:t> team all-league (gr 11)</a:t>
            </a:r>
          </a:p>
          <a:p>
            <a:pPr marL="742950" lvl="1" indent="-285750">
              <a:buFont typeface="Arial" pitchFamily="34" charset="0"/>
              <a:buChar char="•"/>
            </a:pPr>
            <a:r>
              <a:rPr lang="en-US" sz="1600" b="1" dirty="0" smtClean="0"/>
              <a:t>1</a:t>
            </a:r>
            <a:r>
              <a:rPr lang="en-US" sz="1600" b="1" baseline="30000" dirty="0" smtClean="0"/>
              <a:t>st</a:t>
            </a:r>
            <a:r>
              <a:rPr lang="en-US" sz="1600" b="1" dirty="0" smtClean="0"/>
              <a:t> final 8 in state appearance since 1985</a:t>
            </a:r>
          </a:p>
          <a:p>
            <a:pPr marL="742950" lvl="1" indent="-285750">
              <a:buFont typeface="Arial" pitchFamily="34" charset="0"/>
              <a:buChar char="•"/>
            </a:pPr>
            <a:r>
              <a:rPr lang="en-US" sz="1600" b="1" dirty="0" smtClean="0"/>
              <a:t>T-7</a:t>
            </a:r>
            <a:r>
              <a:rPr lang="en-US" sz="1600" b="1" baseline="30000" dirty="0" smtClean="0"/>
              <a:t>th</a:t>
            </a:r>
            <a:r>
              <a:rPr lang="en-US" sz="1600" b="1" dirty="0" smtClean="0"/>
              <a:t> in State</a:t>
            </a:r>
          </a:p>
          <a:p>
            <a:pPr marL="742950" lvl="1" indent="-285750">
              <a:buFont typeface="Arial" pitchFamily="34" charset="0"/>
              <a:buChar char="•"/>
            </a:pPr>
            <a:r>
              <a:rPr lang="en-US" sz="1600" b="1" dirty="0" smtClean="0"/>
              <a:t>League and District leader with 3.9 blocks per game</a:t>
            </a:r>
          </a:p>
          <a:p>
            <a:pPr marL="742950" lvl="1" indent="-285750">
              <a:buFont typeface="Arial" pitchFamily="34" charset="0"/>
              <a:buChar char="•"/>
            </a:pPr>
            <a:r>
              <a:rPr lang="en-US" sz="1600" b="1" dirty="0" smtClean="0"/>
              <a:t>2</a:t>
            </a:r>
            <a:r>
              <a:rPr lang="en-US" sz="1600" b="1" baseline="30000" dirty="0" smtClean="0"/>
              <a:t>nd</a:t>
            </a:r>
            <a:r>
              <a:rPr lang="en-US" sz="1600" b="1" dirty="0" smtClean="0"/>
              <a:t> in state blocks per game</a:t>
            </a:r>
          </a:p>
          <a:p>
            <a:pPr marL="742950" lvl="1" indent="-285750">
              <a:buFont typeface="Arial" pitchFamily="34" charset="0"/>
              <a:buChar char="•"/>
            </a:pPr>
            <a:r>
              <a:rPr lang="en-US" sz="1600" b="1" dirty="0" smtClean="0"/>
              <a:t>TDN All-Area 2</a:t>
            </a:r>
            <a:r>
              <a:rPr lang="en-US" sz="1600" b="1" baseline="30000" dirty="0" smtClean="0"/>
              <a:t>nd</a:t>
            </a:r>
            <a:r>
              <a:rPr lang="en-US" sz="1600" b="1" dirty="0" smtClean="0"/>
              <a:t> Team (gr 11)</a:t>
            </a:r>
          </a:p>
          <a:p>
            <a:pPr marL="742950" lvl="1" indent="-285750">
              <a:buFont typeface="Arial" pitchFamily="34" charset="0"/>
              <a:buChar char="•"/>
            </a:pPr>
            <a:endParaRPr lang="en-US" sz="1600" b="1" dirty="0" smtClean="0"/>
          </a:p>
          <a:p>
            <a:pPr marL="285750" indent="-285750">
              <a:buFont typeface="Arial" pitchFamily="34" charset="0"/>
              <a:buChar char="•"/>
            </a:pPr>
            <a:r>
              <a:rPr lang="en-US" sz="1800" b="1" dirty="0" smtClean="0"/>
              <a:t>1 </a:t>
            </a:r>
            <a:r>
              <a:rPr lang="en-US" sz="1800" b="1" dirty="0"/>
              <a:t>year letter winner in </a:t>
            </a:r>
            <a:r>
              <a:rPr lang="en-US" sz="1800" b="1" dirty="0" smtClean="0"/>
              <a:t>Track</a:t>
            </a:r>
            <a:endParaRPr lang="en-US" sz="1800" b="1" dirty="0"/>
          </a:p>
          <a:p>
            <a:pPr marL="742950" lvl="1" indent="-285750">
              <a:buFont typeface="Arial" pitchFamily="34" charset="0"/>
              <a:buChar char="•"/>
            </a:pPr>
            <a:r>
              <a:rPr lang="en-US" sz="1600" b="1" dirty="0" smtClean="0"/>
              <a:t>6</a:t>
            </a:r>
            <a:r>
              <a:rPr lang="en-US" sz="1600" b="1" baseline="30000" dirty="0" smtClean="0"/>
              <a:t>th</a:t>
            </a:r>
            <a:r>
              <a:rPr lang="en-US" sz="1600" b="1" dirty="0" smtClean="0"/>
              <a:t> in league in high jump</a:t>
            </a:r>
          </a:p>
          <a:p>
            <a:pPr marL="742950" lvl="1" indent="-285750">
              <a:buFont typeface="Arial" pitchFamily="34" charset="0"/>
              <a:buChar char="•"/>
            </a:pPr>
            <a:r>
              <a:rPr lang="en-US" sz="1600" b="1" dirty="0" smtClean="0"/>
              <a:t>6</a:t>
            </a:r>
            <a:r>
              <a:rPr lang="en-US" sz="1600" b="1" baseline="30000" dirty="0" smtClean="0"/>
              <a:t>th</a:t>
            </a:r>
            <a:r>
              <a:rPr lang="en-US" sz="1600" b="1" dirty="0" smtClean="0"/>
              <a:t> in district – missed state by two inches.</a:t>
            </a:r>
          </a:p>
          <a:p>
            <a:pPr marL="742950" lvl="1" indent="-285750">
              <a:buFont typeface="Arial" pitchFamily="34" charset="0"/>
              <a:buChar char="•"/>
            </a:pPr>
            <a:endParaRPr lang="en-US" sz="1600" b="1" dirty="0">
              <a:solidFill>
                <a:prstClr val="black"/>
              </a:solidFill>
            </a:endParaRPr>
          </a:p>
          <a:p>
            <a:pPr marL="285750" indent="-285750">
              <a:buFont typeface="Arial" pitchFamily="34" charset="0"/>
              <a:buChar char="•"/>
            </a:pPr>
            <a:r>
              <a:rPr lang="en-US" sz="2000" b="1" dirty="0" smtClean="0">
                <a:solidFill>
                  <a:prstClr val="black"/>
                </a:solidFill>
              </a:rPr>
              <a:t>3.6 GPA</a:t>
            </a:r>
            <a:endParaRPr lang="en-US" sz="2000" dirty="0" smtClean="0"/>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828800"/>
            <a:ext cx="2286000" cy="32004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5134" y="3017398"/>
            <a:ext cx="2286000" cy="3200400"/>
          </a:xfrm>
          <a:prstGeom prst="rect">
            <a:avLst/>
          </a:prstGeom>
        </p:spPr>
      </p:pic>
    </p:spTree>
    <p:extLst>
      <p:ext uri="{BB962C8B-B14F-4D97-AF65-F5344CB8AC3E}">
        <p14:creationId xmlns:p14="http://schemas.microsoft.com/office/powerpoint/2010/main" val="156180720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846" y="1541484"/>
            <a:ext cx="2985280" cy="2132343"/>
          </a:xfrm>
          <a:prstGeom prst="rect">
            <a:avLst/>
          </a:prstGeom>
        </p:spPr>
      </p:pic>
      <p:sp>
        <p:nvSpPr>
          <p:cNvPr id="6" name="Text Placeholder 5"/>
          <p:cNvSpPr>
            <a:spLocks noGrp="1"/>
          </p:cNvSpPr>
          <p:nvPr>
            <p:ph type="body" sz="half" idx="2"/>
          </p:nvPr>
        </p:nvSpPr>
        <p:spPr>
          <a:xfrm>
            <a:off x="228599" y="938381"/>
            <a:ext cx="3862719" cy="5889084"/>
          </a:xfrm>
        </p:spPr>
        <p:txBody>
          <a:bodyPr>
            <a:normAutofit fontScale="70000" lnSpcReduction="20000"/>
          </a:bodyPr>
          <a:lstStyle/>
          <a:p>
            <a:pPr marL="285750" indent="-285750">
              <a:buFont typeface="Arial" pitchFamily="34" charset="0"/>
              <a:buChar char="•"/>
            </a:pPr>
            <a:r>
              <a:rPr lang="en-US" sz="2000" b="1" dirty="0" smtClean="0"/>
              <a:t>1 year letter winner Cross Country</a:t>
            </a:r>
          </a:p>
          <a:p>
            <a:pPr marL="285750" indent="-285750">
              <a:buFont typeface="Arial" pitchFamily="34" charset="0"/>
              <a:buChar char="•"/>
            </a:pPr>
            <a:r>
              <a:rPr lang="en-US" sz="2000" b="1" dirty="0" smtClean="0"/>
              <a:t>3 year letter winner Soccer</a:t>
            </a:r>
          </a:p>
          <a:p>
            <a:pPr marL="742950" lvl="1" indent="-285750">
              <a:buFont typeface="Arial" pitchFamily="34" charset="0"/>
              <a:buChar char="•"/>
            </a:pPr>
            <a:r>
              <a:rPr lang="en-US" sz="2000" b="1" dirty="0" smtClean="0"/>
              <a:t>1</a:t>
            </a:r>
            <a:r>
              <a:rPr lang="en-US" sz="2000" b="1" baseline="30000" dirty="0" smtClean="0"/>
              <a:t>st</a:t>
            </a:r>
            <a:r>
              <a:rPr lang="en-US" sz="2000" b="1" dirty="0" smtClean="0"/>
              <a:t> team all-league (gr 10)</a:t>
            </a:r>
          </a:p>
          <a:p>
            <a:pPr marL="742950" lvl="1" indent="-285750">
              <a:buFont typeface="Arial" pitchFamily="34" charset="0"/>
              <a:buChar char="•"/>
            </a:pPr>
            <a:r>
              <a:rPr lang="en-US" sz="2000" b="1" dirty="0" smtClean="0"/>
              <a:t>League champions (gr 10)</a:t>
            </a:r>
          </a:p>
          <a:p>
            <a:pPr marL="742950" lvl="1" indent="-285750">
              <a:buFont typeface="Arial" pitchFamily="34" charset="0"/>
              <a:buChar char="•"/>
            </a:pPr>
            <a:endParaRPr lang="en-US" sz="2000" b="1" dirty="0" smtClean="0"/>
          </a:p>
          <a:p>
            <a:pPr marL="285750" indent="-285750">
              <a:buFont typeface="Arial" pitchFamily="34" charset="0"/>
              <a:buChar char="•"/>
            </a:pPr>
            <a:r>
              <a:rPr lang="en-US" sz="2000" b="1" dirty="0" smtClean="0"/>
              <a:t>4 </a:t>
            </a:r>
            <a:r>
              <a:rPr lang="en-US" sz="2000" b="1" dirty="0"/>
              <a:t>year letter winner </a:t>
            </a:r>
            <a:r>
              <a:rPr lang="en-US" sz="2000" b="1" dirty="0" smtClean="0"/>
              <a:t>Basketball</a:t>
            </a:r>
            <a:endParaRPr lang="en-US" sz="2000" b="1" dirty="0"/>
          </a:p>
          <a:p>
            <a:pPr marL="742950" lvl="1" indent="-285750">
              <a:buFont typeface="Arial" pitchFamily="34" charset="0"/>
              <a:buChar char="•"/>
            </a:pPr>
            <a:r>
              <a:rPr lang="en-US" sz="2000" b="1" dirty="0" smtClean="0"/>
              <a:t>WHS Defensive MVP (gr 10, 11, 12)</a:t>
            </a:r>
          </a:p>
          <a:p>
            <a:pPr marL="742950" lvl="1" indent="-285750">
              <a:buFont typeface="Arial" pitchFamily="34" charset="0"/>
              <a:buChar char="•"/>
            </a:pPr>
            <a:r>
              <a:rPr lang="en-US" sz="2000" b="1" dirty="0" smtClean="0"/>
              <a:t>WHS Hustle Award (gr 11, 12)</a:t>
            </a:r>
          </a:p>
          <a:p>
            <a:pPr marL="742950" lvl="1" indent="-285750">
              <a:buFont typeface="Arial" pitchFamily="34" charset="0"/>
              <a:buChar char="•"/>
            </a:pPr>
            <a:r>
              <a:rPr lang="en-US" sz="2000" b="1" dirty="0" smtClean="0"/>
              <a:t>Captain (gr 12)</a:t>
            </a:r>
          </a:p>
          <a:p>
            <a:pPr marL="742950" lvl="1" indent="-285750">
              <a:buFont typeface="Arial" pitchFamily="34" charset="0"/>
              <a:buChar char="•"/>
            </a:pPr>
            <a:r>
              <a:rPr lang="en-US" sz="2000" b="1" dirty="0" smtClean="0"/>
              <a:t>HM All-League (gr 12)</a:t>
            </a:r>
          </a:p>
          <a:p>
            <a:pPr marL="742950" lvl="1" indent="-285750">
              <a:buFont typeface="Arial" pitchFamily="34" charset="0"/>
              <a:buChar char="•"/>
            </a:pPr>
            <a:r>
              <a:rPr lang="en-US" sz="2000" b="1" dirty="0" smtClean="0"/>
              <a:t>Clark and Cowlitz All-Star Games (gr 12)</a:t>
            </a:r>
          </a:p>
          <a:p>
            <a:pPr marL="742950" lvl="1" indent="-285750">
              <a:buFont typeface="Arial" pitchFamily="34" charset="0"/>
              <a:buChar char="•"/>
            </a:pPr>
            <a:r>
              <a:rPr lang="en-US" sz="2000" b="1" dirty="0" smtClean="0"/>
              <a:t>League, District Champs (gr 10)</a:t>
            </a:r>
          </a:p>
          <a:p>
            <a:pPr lvl="1"/>
            <a:endParaRPr lang="en-US" sz="2000" b="1" dirty="0" smtClean="0"/>
          </a:p>
          <a:p>
            <a:pPr marL="285750" lvl="0" indent="-285750">
              <a:buFont typeface="Arial" pitchFamily="34" charset="0"/>
              <a:buChar char="•"/>
            </a:pPr>
            <a:r>
              <a:rPr lang="en-US" sz="2000" b="1" dirty="0" smtClean="0">
                <a:solidFill>
                  <a:prstClr val="black"/>
                </a:solidFill>
              </a:rPr>
              <a:t>4 year letter winner Track</a:t>
            </a:r>
          </a:p>
          <a:p>
            <a:pPr marL="742950" lvl="1" indent="-285750">
              <a:buFont typeface="Arial" pitchFamily="34" charset="0"/>
              <a:buChar char="•"/>
            </a:pPr>
            <a:r>
              <a:rPr lang="en-US" sz="2000" b="1" dirty="0" smtClean="0">
                <a:solidFill>
                  <a:prstClr val="black"/>
                </a:solidFill>
              </a:rPr>
              <a:t>State appearance (gr 10, 11, 12)</a:t>
            </a:r>
          </a:p>
          <a:p>
            <a:pPr marL="742950" lvl="1" indent="-285750">
              <a:buFont typeface="Arial" pitchFamily="34" charset="0"/>
              <a:buChar char="•"/>
            </a:pPr>
            <a:r>
              <a:rPr lang="en-US" sz="2000" b="1" dirty="0" smtClean="0">
                <a:solidFill>
                  <a:prstClr val="black"/>
                </a:solidFill>
              </a:rPr>
              <a:t>State medalist 400m, 4x100m, 4x400m (gr 10)</a:t>
            </a:r>
          </a:p>
          <a:p>
            <a:pPr marL="742950" lvl="1" indent="-285750">
              <a:buFont typeface="Arial" pitchFamily="34" charset="0"/>
              <a:buChar char="•"/>
            </a:pPr>
            <a:r>
              <a:rPr lang="en-US" sz="2000" b="1" dirty="0" smtClean="0">
                <a:solidFill>
                  <a:prstClr val="black"/>
                </a:solidFill>
              </a:rPr>
              <a:t>State qualifier 400m, 4x100m, 4x400m (gr 11)</a:t>
            </a:r>
          </a:p>
          <a:p>
            <a:pPr marL="742950" lvl="1" indent="-285750">
              <a:buFont typeface="Arial" pitchFamily="34" charset="0"/>
              <a:buChar char="•"/>
            </a:pPr>
            <a:r>
              <a:rPr lang="en-US" sz="2000" b="1" dirty="0" smtClean="0">
                <a:solidFill>
                  <a:prstClr val="black"/>
                </a:solidFill>
              </a:rPr>
              <a:t>State medalist 4x100m relay (gr 11)</a:t>
            </a:r>
          </a:p>
          <a:p>
            <a:pPr marL="742950" lvl="1" indent="-285750">
              <a:buFont typeface="Arial" pitchFamily="34" charset="0"/>
              <a:buChar char="•"/>
            </a:pPr>
            <a:r>
              <a:rPr lang="en-US" sz="2000" b="1" dirty="0" smtClean="0">
                <a:solidFill>
                  <a:prstClr val="black"/>
                </a:solidFill>
              </a:rPr>
              <a:t>6</a:t>
            </a:r>
            <a:r>
              <a:rPr lang="en-US" sz="2000" b="1" baseline="30000" dirty="0" smtClean="0">
                <a:solidFill>
                  <a:prstClr val="black"/>
                </a:solidFill>
              </a:rPr>
              <a:t>th</a:t>
            </a:r>
            <a:r>
              <a:rPr lang="en-US" sz="2000" b="1" dirty="0" smtClean="0">
                <a:solidFill>
                  <a:prstClr val="black"/>
                </a:solidFill>
              </a:rPr>
              <a:t> in state 4x100m relay (gr 12)</a:t>
            </a:r>
          </a:p>
          <a:p>
            <a:pPr lvl="1"/>
            <a:endParaRPr lang="en-US" sz="2000" b="1" dirty="0" smtClean="0">
              <a:solidFill>
                <a:prstClr val="black"/>
              </a:solidFill>
            </a:endParaRPr>
          </a:p>
          <a:p>
            <a:pPr marL="285750" lvl="0" indent="-285750">
              <a:buFont typeface="Arial" pitchFamily="34" charset="0"/>
              <a:buChar char="•"/>
            </a:pPr>
            <a:r>
              <a:rPr lang="en-US" sz="2000" b="1" dirty="0" smtClean="0">
                <a:solidFill>
                  <a:prstClr val="black"/>
                </a:solidFill>
              </a:rPr>
              <a:t>12 time letter winner</a:t>
            </a:r>
          </a:p>
          <a:p>
            <a:pPr marL="285750" lvl="0" indent="-285750">
              <a:buFont typeface="Arial" pitchFamily="34" charset="0"/>
              <a:buChar char="•"/>
            </a:pPr>
            <a:r>
              <a:rPr lang="en-US" sz="2000" b="1" dirty="0" smtClean="0">
                <a:solidFill>
                  <a:prstClr val="black"/>
                </a:solidFill>
              </a:rPr>
              <a:t>3.0 GPA</a:t>
            </a:r>
          </a:p>
          <a:p>
            <a:pPr marL="285750" indent="-285750">
              <a:buFont typeface="Arial" pitchFamily="34" charset="0"/>
              <a:buChar char="•"/>
            </a:pPr>
            <a:r>
              <a:rPr lang="en-US" sz="2000" b="1" dirty="0">
                <a:solidFill>
                  <a:prstClr val="black"/>
                </a:solidFill>
              </a:rPr>
              <a:t>Attending Clark College in the fall – will run </a:t>
            </a:r>
            <a:r>
              <a:rPr lang="en-US" sz="2000" b="1" dirty="0" smtClean="0">
                <a:solidFill>
                  <a:prstClr val="black"/>
                </a:solidFill>
              </a:rPr>
              <a:t>track</a:t>
            </a:r>
            <a:endParaRPr lang="en-US" sz="2000" b="1" dirty="0" smtClean="0"/>
          </a:p>
          <a:p>
            <a:endParaRPr lang="en-US" sz="2800" dirty="0" smtClean="0"/>
          </a:p>
          <a:p>
            <a:endParaRPr lang="en-US" dirty="0"/>
          </a:p>
        </p:txBody>
      </p:sp>
      <p:sp>
        <p:nvSpPr>
          <p:cNvPr id="10" name="Content Placeholder 9"/>
          <p:cNvSpPr>
            <a:spLocks noGrp="1"/>
          </p:cNvSpPr>
          <p:nvPr>
            <p:ph idx="1"/>
          </p:nvPr>
        </p:nvSpPr>
        <p:spPr>
          <a:xfrm>
            <a:off x="3962400" y="209591"/>
            <a:ext cx="5089478" cy="6356350"/>
          </a:xfrm>
        </p:spPr>
        <p:txBody>
          <a:bodyPr>
            <a:normAutofit/>
          </a:bodyPr>
          <a:lstStyle/>
          <a:p>
            <a:pPr marL="0" indent="0" algn="ctr">
              <a:buNone/>
            </a:pPr>
            <a:r>
              <a:rPr lang="en-US" sz="5400" b="1" dirty="0" smtClean="0"/>
              <a:t>Amber Malik</a:t>
            </a:r>
            <a:r>
              <a:rPr lang="en-US" sz="6000" b="1" dirty="0" smtClean="0"/>
              <a:t/>
            </a:r>
            <a:br>
              <a:rPr lang="en-US" sz="6000" b="1" dirty="0" smtClean="0"/>
            </a:br>
            <a:r>
              <a:rPr lang="en-US" sz="2800" dirty="0" smtClean="0"/>
              <a:t>Senior</a:t>
            </a:r>
            <a:r>
              <a:rPr lang="en-US" sz="4400" b="1" dirty="0"/>
              <a:t/>
            </a:r>
            <a:br>
              <a:rPr lang="en-US" sz="4400" b="1" dirty="0"/>
            </a:br>
            <a:endParaRPr lang="en-US" sz="2800" b="1" dirty="0" smtClean="0"/>
          </a:p>
        </p:txBody>
      </p:sp>
      <p:sp>
        <p:nvSpPr>
          <p:cNvPr id="3" name="TextBox 2"/>
          <p:cNvSpPr txBox="1"/>
          <p:nvPr/>
        </p:nvSpPr>
        <p:spPr>
          <a:xfrm>
            <a:off x="264994" y="353606"/>
            <a:ext cx="3505200" cy="584775"/>
          </a:xfrm>
          <a:prstGeom prst="rect">
            <a:avLst/>
          </a:prstGeom>
          <a:noFill/>
        </p:spPr>
        <p:txBody>
          <a:bodyPr wrap="square" rtlCol="0">
            <a:spAutoFit/>
          </a:bodyPr>
          <a:lstStyle/>
          <a:p>
            <a:pPr algn="ctr"/>
            <a:r>
              <a:rPr lang="en-US" sz="3200" dirty="0" smtClean="0"/>
              <a:t>Accomplishments</a:t>
            </a:r>
            <a:endParaRPr lang="en-US" sz="3200" dirty="0"/>
          </a:p>
        </p:txBody>
      </p:sp>
      <p:sp>
        <p:nvSpPr>
          <p:cNvPr id="17" name="Title 3"/>
          <p:cNvSpPr txBox="1">
            <a:spLocks/>
          </p:cNvSpPr>
          <p:nvPr/>
        </p:nvSpPr>
        <p:spPr>
          <a:xfrm>
            <a:off x="5791080" y="6375441"/>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Soccer (3)</a:t>
            </a:r>
            <a:endParaRPr lang="en-US" sz="1800" b="0" dirty="0"/>
          </a:p>
        </p:txBody>
      </p:sp>
      <p:sp>
        <p:nvSpPr>
          <p:cNvPr id="18" name="Title 3"/>
          <p:cNvSpPr txBox="1">
            <a:spLocks/>
          </p:cNvSpPr>
          <p:nvPr/>
        </p:nvSpPr>
        <p:spPr>
          <a:xfrm>
            <a:off x="7863653" y="1174481"/>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Track (4)</a:t>
            </a:r>
            <a:endParaRPr lang="en-US" sz="1800" b="0" dirty="0"/>
          </a:p>
        </p:txBody>
      </p:sp>
      <p:sp>
        <p:nvSpPr>
          <p:cNvPr id="9" name="Title 3"/>
          <p:cNvSpPr txBox="1">
            <a:spLocks/>
          </p:cNvSpPr>
          <p:nvPr/>
        </p:nvSpPr>
        <p:spPr>
          <a:xfrm>
            <a:off x="4149071" y="1829779"/>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Basketball (4)</a:t>
            </a:r>
            <a:endParaRPr lang="en-US" sz="1800" b="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665" y="2151040"/>
            <a:ext cx="1981200" cy="277368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345" y="3537880"/>
            <a:ext cx="2074660" cy="2904524"/>
          </a:xfrm>
          <a:prstGeom prst="rect">
            <a:avLst/>
          </a:prstGeom>
        </p:spPr>
      </p:pic>
    </p:spTree>
    <p:extLst>
      <p:ext uri="{BB962C8B-B14F-4D97-AF65-F5344CB8AC3E}">
        <p14:creationId xmlns:p14="http://schemas.microsoft.com/office/powerpoint/2010/main" val="315279256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76199" y="804459"/>
            <a:ext cx="4337709" cy="5867400"/>
          </a:xfrm>
        </p:spPr>
        <p:txBody>
          <a:bodyPr>
            <a:normAutofit fontScale="92500" lnSpcReduction="10000"/>
          </a:bodyPr>
          <a:lstStyle/>
          <a:p>
            <a:pPr marL="285750" indent="-285750">
              <a:buFont typeface="Arial" pitchFamily="34" charset="0"/>
              <a:buChar char="•"/>
            </a:pPr>
            <a:r>
              <a:rPr lang="en-US" sz="1800" b="1" dirty="0" smtClean="0"/>
              <a:t>3 year letter winner in Football</a:t>
            </a:r>
          </a:p>
          <a:p>
            <a:pPr marL="742950" lvl="1" indent="-285750">
              <a:buFont typeface="Arial" pitchFamily="34" charset="0"/>
              <a:buChar char="•"/>
            </a:pPr>
            <a:r>
              <a:rPr lang="en-US" sz="1600" b="1" dirty="0" smtClean="0"/>
              <a:t>HM all-league (gr 10)</a:t>
            </a:r>
          </a:p>
          <a:p>
            <a:pPr marL="742950" lvl="1" indent="-285750">
              <a:buFont typeface="Arial" pitchFamily="34" charset="0"/>
              <a:buChar char="•"/>
            </a:pPr>
            <a:r>
              <a:rPr lang="en-US" sz="1600" b="1" dirty="0" smtClean="0"/>
              <a:t>TDN all-area 2</a:t>
            </a:r>
            <a:r>
              <a:rPr lang="en-US" sz="1600" b="1" baseline="30000" dirty="0" smtClean="0"/>
              <a:t>nd</a:t>
            </a:r>
            <a:r>
              <a:rPr lang="en-US" sz="1600" b="1" dirty="0" smtClean="0"/>
              <a:t> team (gr 10)</a:t>
            </a:r>
          </a:p>
          <a:p>
            <a:pPr marL="742950" lvl="1" indent="-285750">
              <a:buFont typeface="Arial" pitchFamily="34" charset="0"/>
              <a:buChar char="•"/>
            </a:pPr>
            <a:r>
              <a:rPr lang="en-US" sz="1600" b="1" dirty="0" smtClean="0"/>
              <a:t>1</a:t>
            </a:r>
            <a:r>
              <a:rPr lang="en-US" sz="1600" b="1" baseline="30000" dirty="0" smtClean="0"/>
              <a:t>st</a:t>
            </a:r>
            <a:r>
              <a:rPr lang="en-US" sz="1600" b="1" dirty="0" smtClean="0"/>
              <a:t> team all-league (gr 11)</a:t>
            </a:r>
          </a:p>
          <a:p>
            <a:pPr marL="742950" lvl="1" indent="-285750">
              <a:buFont typeface="Arial" pitchFamily="34" charset="0"/>
              <a:buChar char="•"/>
            </a:pPr>
            <a:r>
              <a:rPr lang="en-US" sz="1600" b="1" dirty="0" smtClean="0"/>
              <a:t>TDN all-area 1</a:t>
            </a:r>
            <a:r>
              <a:rPr lang="en-US" sz="1600" b="1" baseline="30000" dirty="0" smtClean="0"/>
              <a:t>st</a:t>
            </a:r>
            <a:r>
              <a:rPr lang="en-US" sz="1600" b="1" dirty="0" smtClean="0"/>
              <a:t> team (gr 11)</a:t>
            </a:r>
          </a:p>
          <a:p>
            <a:pPr marL="742950" lvl="1" indent="-285750">
              <a:buFont typeface="Arial" pitchFamily="34" charset="0"/>
              <a:buChar char="•"/>
            </a:pPr>
            <a:r>
              <a:rPr lang="en-US" sz="1600" b="1" dirty="0" smtClean="0"/>
              <a:t>Coaches award (gr 11)</a:t>
            </a:r>
          </a:p>
          <a:p>
            <a:pPr marL="742950" lvl="1" indent="-285750">
              <a:buFont typeface="Arial" pitchFamily="34" charset="0"/>
              <a:buChar char="•"/>
            </a:pPr>
            <a:r>
              <a:rPr lang="en-US" sz="1600" b="1" dirty="0" smtClean="0"/>
              <a:t>Team Captain (gr 11)</a:t>
            </a:r>
          </a:p>
          <a:p>
            <a:pPr marL="742950" lvl="1" indent="-285750">
              <a:buFont typeface="Arial" pitchFamily="34" charset="0"/>
              <a:buChar char="•"/>
            </a:pPr>
            <a:r>
              <a:rPr lang="en-US" sz="1600" b="1" dirty="0" smtClean="0"/>
              <a:t>Bruce </a:t>
            </a:r>
            <a:r>
              <a:rPr lang="en-US" sz="1600" b="1" dirty="0" err="1" smtClean="0"/>
              <a:t>Wallila</a:t>
            </a:r>
            <a:r>
              <a:rPr lang="en-US" sz="1600" b="1" dirty="0" smtClean="0"/>
              <a:t> Memorial award (gr 11)</a:t>
            </a:r>
          </a:p>
          <a:p>
            <a:pPr marL="742950" lvl="1" indent="-285750">
              <a:buFont typeface="Arial" pitchFamily="34" charset="0"/>
              <a:buChar char="•"/>
            </a:pPr>
            <a:r>
              <a:rPr lang="en-US" sz="1600" b="1" dirty="0" smtClean="0"/>
              <a:t>Team MVP (gr 11)</a:t>
            </a:r>
          </a:p>
          <a:p>
            <a:pPr marL="285750" indent="-285750">
              <a:buFont typeface="Arial" pitchFamily="34" charset="0"/>
              <a:buChar char="•"/>
            </a:pPr>
            <a:r>
              <a:rPr lang="en-US" sz="1800" b="1" dirty="0" smtClean="0"/>
              <a:t>2 </a:t>
            </a:r>
            <a:r>
              <a:rPr lang="en-US" sz="1800" b="1" dirty="0"/>
              <a:t>year letter winner in </a:t>
            </a:r>
            <a:r>
              <a:rPr lang="en-US" sz="1800" b="1" dirty="0" smtClean="0"/>
              <a:t>Baseball</a:t>
            </a:r>
            <a:endParaRPr lang="en-US" sz="1800" b="1" dirty="0"/>
          </a:p>
          <a:p>
            <a:pPr marL="742950" lvl="1" indent="-285750">
              <a:buFont typeface="Arial" pitchFamily="34" charset="0"/>
              <a:buChar char="•"/>
            </a:pPr>
            <a:r>
              <a:rPr lang="en-US" sz="1600" b="1" dirty="0" smtClean="0"/>
              <a:t>HM all-league (gr 10)</a:t>
            </a:r>
          </a:p>
          <a:p>
            <a:pPr marL="742950" lvl="1" indent="-285750">
              <a:buFont typeface="Arial" pitchFamily="34" charset="0"/>
              <a:buChar char="•"/>
            </a:pPr>
            <a:r>
              <a:rPr lang="en-US" sz="1600" b="1" dirty="0" smtClean="0"/>
              <a:t>Rookie of the Year (gr 10)</a:t>
            </a:r>
          </a:p>
          <a:p>
            <a:pPr marL="742950" lvl="1" indent="-285750">
              <a:buFont typeface="Arial" pitchFamily="34" charset="0"/>
              <a:buChar char="•"/>
            </a:pPr>
            <a:r>
              <a:rPr lang="en-US" sz="1600" b="1" dirty="0" smtClean="0"/>
              <a:t>1</a:t>
            </a:r>
            <a:r>
              <a:rPr lang="en-US" sz="1600" b="1" baseline="30000" dirty="0" smtClean="0"/>
              <a:t>st</a:t>
            </a:r>
            <a:r>
              <a:rPr lang="en-US" sz="1600" b="1" dirty="0" smtClean="0"/>
              <a:t> team all-league (gr 11)</a:t>
            </a:r>
          </a:p>
          <a:p>
            <a:pPr marL="742950" lvl="1" indent="-285750">
              <a:buFont typeface="Arial" pitchFamily="34" charset="0"/>
              <a:buChar char="•"/>
            </a:pPr>
            <a:r>
              <a:rPr lang="en-US" sz="1600" b="1" dirty="0" smtClean="0"/>
              <a:t>Team MVP (gr 11)</a:t>
            </a:r>
          </a:p>
          <a:p>
            <a:pPr marL="742950" lvl="1" indent="-285750">
              <a:buFont typeface="Arial" pitchFamily="34" charset="0"/>
              <a:buChar char="•"/>
            </a:pPr>
            <a:r>
              <a:rPr lang="en-US" sz="1600" b="1" dirty="0" smtClean="0"/>
              <a:t>Team Silver Slugger Award (gr 11)</a:t>
            </a:r>
          </a:p>
          <a:p>
            <a:pPr marL="742950" lvl="1" indent="-285750">
              <a:buFont typeface="Arial" pitchFamily="34" charset="0"/>
              <a:buChar char="•"/>
            </a:pPr>
            <a:r>
              <a:rPr lang="en-US" sz="1600" b="1" dirty="0" smtClean="0"/>
              <a:t>Team leader in hits, doubles and RBIs (gr 11)</a:t>
            </a:r>
          </a:p>
          <a:p>
            <a:pPr marL="742950" lvl="1" indent="-285750">
              <a:buFont typeface="Arial" pitchFamily="34" charset="0"/>
              <a:buChar char="•"/>
            </a:pPr>
            <a:r>
              <a:rPr lang="en-US" sz="1600" b="1" dirty="0" smtClean="0"/>
              <a:t>Member of 20 hit club and 15 RBI club (gr 10, 11)</a:t>
            </a:r>
          </a:p>
          <a:p>
            <a:pPr marL="742950" lvl="1" indent="-285750">
              <a:buFont typeface="Arial" pitchFamily="34" charset="0"/>
              <a:buChar char="•"/>
            </a:pPr>
            <a:r>
              <a:rPr lang="en-US" sz="1600" b="1" dirty="0" smtClean="0"/>
              <a:t>Team Captain</a:t>
            </a:r>
          </a:p>
          <a:p>
            <a:pPr marL="742950" lvl="1" indent="-285750">
              <a:buFont typeface="Arial" pitchFamily="34" charset="0"/>
              <a:buChar char="•"/>
            </a:pPr>
            <a:r>
              <a:rPr lang="en-US" sz="1600" b="1" dirty="0" smtClean="0"/>
              <a:t>Columbian all-region nominee (gr 11)</a:t>
            </a:r>
          </a:p>
          <a:p>
            <a:pPr marL="285750" lvl="0" indent="-285750">
              <a:buFont typeface="Arial" pitchFamily="34" charset="0"/>
              <a:buChar char="•"/>
            </a:pPr>
            <a:r>
              <a:rPr lang="en-US" sz="1800" b="1" dirty="0" smtClean="0">
                <a:solidFill>
                  <a:prstClr val="black"/>
                </a:solidFill>
              </a:rPr>
              <a:t>1 year letter winner in Basketball</a:t>
            </a:r>
          </a:p>
          <a:p>
            <a:pPr marL="285750" lvl="0" indent="-285750">
              <a:buFont typeface="Arial" pitchFamily="34" charset="0"/>
              <a:buChar char="•"/>
            </a:pPr>
            <a:r>
              <a:rPr lang="en-US" sz="1800" b="1" dirty="0" smtClean="0">
                <a:solidFill>
                  <a:prstClr val="black"/>
                </a:solidFill>
              </a:rPr>
              <a:t>3.2 GPA</a:t>
            </a:r>
          </a:p>
          <a:p>
            <a:pPr marL="285750" lvl="0" indent="-285750">
              <a:buFont typeface="Arial" pitchFamily="34" charset="0"/>
              <a:buChar char="•"/>
            </a:pPr>
            <a:endParaRPr lang="en-US" sz="1800" b="1" dirty="0">
              <a:solidFill>
                <a:prstClr val="black"/>
              </a:solidFill>
            </a:endParaRPr>
          </a:p>
          <a:p>
            <a:pPr marL="742950" lvl="1" indent="-285750">
              <a:buFont typeface="Arial" pitchFamily="34" charset="0"/>
              <a:buChar char="•"/>
            </a:pPr>
            <a:endParaRPr lang="en-US" sz="1600" b="1" dirty="0" smtClean="0"/>
          </a:p>
          <a:p>
            <a:pPr lvl="1"/>
            <a:endParaRPr lang="en-US" sz="1600" b="1" dirty="0"/>
          </a:p>
          <a:p>
            <a:pPr marL="742950" lvl="1" indent="-285750">
              <a:buFont typeface="Arial" pitchFamily="34" charset="0"/>
              <a:buChar char="•"/>
            </a:pPr>
            <a:endParaRPr lang="en-US" sz="1600" b="1" dirty="0"/>
          </a:p>
          <a:p>
            <a:pPr marL="742950" lvl="1" indent="-285750">
              <a:buFont typeface="Arial" pitchFamily="34" charset="0"/>
              <a:buChar char="•"/>
            </a:pPr>
            <a:endParaRPr lang="en-US" sz="1600" b="1" dirty="0" smtClean="0"/>
          </a:p>
          <a:p>
            <a:pPr marL="285750" indent="-285750">
              <a:buFont typeface="Arial" pitchFamily="34" charset="0"/>
              <a:buChar char="•"/>
            </a:pPr>
            <a:endParaRPr lang="en-US" sz="2800" dirty="0" smtClean="0"/>
          </a:p>
          <a:p>
            <a:endParaRPr lang="en-US" dirty="0"/>
          </a:p>
        </p:txBody>
      </p:sp>
      <p:sp>
        <p:nvSpPr>
          <p:cNvPr id="10" name="Content Placeholder 9"/>
          <p:cNvSpPr>
            <a:spLocks noGrp="1"/>
          </p:cNvSpPr>
          <p:nvPr>
            <p:ph idx="1"/>
          </p:nvPr>
        </p:nvSpPr>
        <p:spPr>
          <a:xfrm>
            <a:off x="4413908" y="473331"/>
            <a:ext cx="4730091" cy="6149893"/>
          </a:xfrm>
        </p:spPr>
        <p:txBody>
          <a:bodyPr>
            <a:normAutofit/>
          </a:bodyPr>
          <a:lstStyle/>
          <a:p>
            <a:pPr marL="0" indent="0" algn="ctr">
              <a:buNone/>
            </a:pPr>
            <a:r>
              <a:rPr lang="en-US" sz="4800" b="1" dirty="0" smtClean="0"/>
              <a:t>Tristan Thomas</a:t>
            </a:r>
            <a:r>
              <a:rPr lang="en-US" sz="6000" b="1" dirty="0" smtClean="0"/>
              <a:t/>
            </a:r>
            <a:br>
              <a:rPr lang="en-US" sz="6000" b="1" dirty="0" smtClean="0"/>
            </a:br>
            <a:r>
              <a:rPr lang="en-US" sz="2800" dirty="0" smtClean="0"/>
              <a:t>Junior</a:t>
            </a:r>
            <a:r>
              <a:rPr lang="en-US" sz="4400" b="1" dirty="0"/>
              <a:t/>
            </a:r>
            <a:br>
              <a:rPr lang="en-US" sz="4400" b="1" dirty="0"/>
            </a:br>
            <a:endParaRPr lang="en-US" sz="2800" b="1" dirty="0" smtClean="0"/>
          </a:p>
        </p:txBody>
      </p:sp>
      <p:sp>
        <p:nvSpPr>
          <p:cNvPr id="3" name="TextBox 2"/>
          <p:cNvSpPr txBox="1"/>
          <p:nvPr/>
        </p:nvSpPr>
        <p:spPr>
          <a:xfrm>
            <a:off x="381000" y="150167"/>
            <a:ext cx="3505200" cy="646331"/>
          </a:xfrm>
          <a:prstGeom prst="rect">
            <a:avLst/>
          </a:prstGeom>
          <a:noFill/>
        </p:spPr>
        <p:txBody>
          <a:bodyPr wrap="square" rtlCol="0">
            <a:spAutoFit/>
          </a:bodyPr>
          <a:lstStyle/>
          <a:p>
            <a:pPr algn="ctr"/>
            <a:r>
              <a:rPr lang="en-US" sz="3600" dirty="0" smtClean="0"/>
              <a:t>Accomplishments</a:t>
            </a:r>
            <a:endParaRPr lang="en-US" sz="3600" dirty="0"/>
          </a:p>
        </p:txBody>
      </p:sp>
      <p:sp>
        <p:nvSpPr>
          <p:cNvPr id="16" name="Title 3"/>
          <p:cNvSpPr txBox="1">
            <a:spLocks/>
          </p:cNvSpPr>
          <p:nvPr/>
        </p:nvSpPr>
        <p:spPr>
          <a:xfrm>
            <a:off x="3964181" y="1371600"/>
            <a:ext cx="2198417"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Baseball (2)</a:t>
            </a:r>
            <a:endParaRPr lang="en-US" sz="1800" b="0" dirty="0"/>
          </a:p>
        </p:txBody>
      </p:sp>
      <p:sp>
        <p:nvSpPr>
          <p:cNvPr id="17" name="Title 3"/>
          <p:cNvSpPr txBox="1">
            <a:spLocks/>
          </p:cNvSpPr>
          <p:nvPr/>
        </p:nvSpPr>
        <p:spPr>
          <a:xfrm>
            <a:off x="4638598" y="6458811"/>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Football (3)</a:t>
            </a:r>
            <a:endParaRPr lang="en-US" sz="1800" b="0" dirty="0"/>
          </a:p>
        </p:txBody>
      </p:sp>
      <p:sp>
        <p:nvSpPr>
          <p:cNvPr id="9" name="Title 3"/>
          <p:cNvSpPr txBox="1">
            <a:spLocks/>
          </p:cNvSpPr>
          <p:nvPr/>
        </p:nvSpPr>
        <p:spPr>
          <a:xfrm>
            <a:off x="6701567" y="2235097"/>
            <a:ext cx="2198417"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Basketball (1)</a:t>
            </a:r>
            <a:endParaRPr lang="en-US" sz="1800" b="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1033" y="1742848"/>
            <a:ext cx="1986537" cy="2781152"/>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7083" t="34356" r="37501" b="24969"/>
          <a:stretch/>
        </p:blipFill>
        <p:spPr>
          <a:xfrm>
            <a:off x="4856429" y="4269857"/>
            <a:ext cx="2965260" cy="226755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6471" t="14664" r="41176" b="8039"/>
          <a:stretch/>
        </p:blipFill>
        <p:spPr>
          <a:xfrm>
            <a:off x="7208110" y="2616096"/>
            <a:ext cx="1892334" cy="3010531"/>
          </a:xfrm>
          <a:prstGeom prst="rect">
            <a:avLst/>
          </a:prstGeom>
        </p:spPr>
      </p:pic>
    </p:spTree>
    <p:extLst>
      <p:ext uri="{BB962C8B-B14F-4D97-AF65-F5344CB8AC3E}">
        <p14:creationId xmlns:p14="http://schemas.microsoft.com/office/powerpoint/2010/main" val="188953165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0121" y="1104901"/>
            <a:ext cx="4747146" cy="5707194"/>
          </a:xfrm>
        </p:spPr>
        <p:txBody>
          <a:bodyPr>
            <a:normAutofit fontScale="25000" lnSpcReduction="20000"/>
          </a:bodyPr>
          <a:lstStyle/>
          <a:p>
            <a:pPr marL="285750" indent="-285750">
              <a:buFont typeface="Arial" pitchFamily="34" charset="0"/>
              <a:buChar char="•"/>
            </a:pPr>
            <a:r>
              <a:rPr lang="en-US" sz="4800" b="1" dirty="0" smtClean="0"/>
              <a:t>1 year letter winner Cross Country</a:t>
            </a:r>
            <a:endParaRPr lang="en-US" sz="4800" b="1" dirty="0"/>
          </a:p>
          <a:p>
            <a:pPr marL="285750" indent="-285750">
              <a:buFont typeface="Arial" pitchFamily="34" charset="0"/>
              <a:buChar char="•"/>
            </a:pPr>
            <a:r>
              <a:rPr lang="en-US" sz="4800" b="1" dirty="0" smtClean="0"/>
              <a:t>1 year letter winner Soccer </a:t>
            </a:r>
          </a:p>
          <a:p>
            <a:pPr marL="742950" lvl="1" indent="-285750">
              <a:buFont typeface="Arial" pitchFamily="34" charset="0"/>
              <a:buChar char="•"/>
            </a:pPr>
            <a:r>
              <a:rPr lang="en-US" sz="4800" b="1" dirty="0" smtClean="0"/>
              <a:t>2</a:t>
            </a:r>
            <a:r>
              <a:rPr lang="en-US" sz="4800" b="1" baseline="30000" dirty="0" smtClean="0"/>
              <a:t>nd</a:t>
            </a:r>
            <a:r>
              <a:rPr lang="en-US" sz="4800" b="1" dirty="0" smtClean="0"/>
              <a:t> team all-league (defense)</a:t>
            </a:r>
          </a:p>
          <a:p>
            <a:pPr marL="285750" indent="-285750">
              <a:buFont typeface="Arial" pitchFamily="34" charset="0"/>
              <a:buChar char="•"/>
            </a:pPr>
            <a:r>
              <a:rPr lang="en-US" sz="4800" b="1" dirty="0" smtClean="0"/>
              <a:t>2 </a:t>
            </a:r>
            <a:r>
              <a:rPr lang="en-US" sz="4800" b="1" dirty="0"/>
              <a:t>year letter winner </a:t>
            </a:r>
            <a:r>
              <a:rPr lang="en-US" sz="4800" b="1" dirty="0" smtClean="0"/>
              <a:t>Basketball</a:t>
            </a:r>
            <a:endParaRPr lang="en-US" sz="4800" b="1" dirty="0"/>
          </a:p>
          <a:p>
            <a:pPr marL="285750" indent="-285750">
              <a:buFont typeface="Arial" pitchFamily="34" charset="0"/>
              <a:buChar char="•"/>
            </a:pPr>
            <a:r>
              <a:rPr lang="en-US" sz="4800" b="1" dirty="0" smtClean="0"/>
              <a:t>3 year </a:t>
            </a:r>
            <a:r>
              <a:rPr lang="en-US" sz="4800" b="1" dirty="0"/>
              <a:t>letter winner </a:t>
            </a:r>
            <a:r>
              <a:rPr lang="en-US" sz="4800" b="1" dirty="0" smtClean="0"/>
              <a:t>Track and Field</a:t>
            </a:r>
            <a:endParaRPr lang="en-US" sz="4800" b="1" dirty="0"/>
          </a:p>
          <a:p>
            <a:pPr marL="742950" lvl="1" indent="-285750">
              <a:buFont typeface="Arial" pitchFamily="34" charset="0"/>
              <a:buChar char="•"/>
            </a:pPr>
            <a:r>
              <a:rPr lang="en-US" sz="4800" b="1" dirty="0" smtClean="0">
                <a:solidFill>
                  <a:prstClr val="black"/>
                </a:solidFill>
              </a:rPr>
              <a:t>WIAA Athlete of the Week (gr 9)</a:t>
            </a:r>
          </a:p>
          <a:p>
            <a:pPr marL="742950" lvl="1" indent="-285750">
              <a:buFont typeface="Arial" pitchFamily="34" charset="0"/>
              <a:buChar char="•"/>
            </a:pPr>
            <a:r>
              <a:rPr lang="en-US" sz="4800" b="1" dirty="0" smtClean="0">
                <a:solidFill>
                  <a:prstClr val="black"/>
                </a:solidFill>
              </a:rPr>
              <a:t>WHS Rookie of the Year (gr 9)</a:t>
            </a:r>
          </a:p>
          <a:p>
            <a:pPr marL="742950" lvl="1" indent="-285750">
              <a:buFont typeface="Arial" pitchFamily="34" charset="0"/>
              <a:buChar char="•"/>
            </a:pPr>
            <a:r>
              <a:rPr lang="en-US" sz="4800" b="1" dirty="0" smtClean="0">
                <a:solidFill>
                  <a:prstClr val="black"/>
                </a:solidFill>
              </a:rPr>
              <a:t>2</a:t>
            </a:r>
            <a:r>
              <a:rPr lang="en-US" sz="4800" b="1" baseline="30000" dirty="0" smtClean="0">
                <a:solidFill>
                  <a:prstClr val="black"/>
                </a:solidFill>
              </a:rPr>
              <a:t>nd</a:t>
            </a:r>
            <a:r>
              <a:rPr lang="en-US" sz="4800" b="1" dirty="0" smtClean="0">
                <a:solidFill>
                  <a:prstClr val="black"/>
                </a:solidFill>
              </a:rPr>
              <a:t> in state in 200m (gr 9)</a:t>
            </a:r>
          </a:p>
          <a:p>
            <a:pPr marL="742950" lvl="1" indent="-285750">
              <a:buFont typeface="Arial" pitchFamily="34" charset="0"/>
              <a:buChar char="•"/>
            </a:pPr>
            <a:r>
              <a:rPr lang="en-US" sz="4800" b="1" dirty="0" smtClean="0">
                <a:solidFill>
                  <a:prstClr val="black"/>
                </a:solidFill>
              </a:rPr>
              <a:t>6</a:t>
            </a:r>
            <a:r>
              <a:rPr lang="en-US" sz="4800" b="1" baseline="30000" dirty="0" smtClean="0">
                <a:solidFill>
                  <a:prstClr val="black"/>
                </a:solidFill>
              </a:rPr>
              <a:t>th</a:t>
            </a:r>
            <a:r>
              <a:rPr lang="en-US" sz="4800" b="1" dirty="0" smtClean="0">
                <a:solidFill>
                  <a:prstClr val="black"/>
                </a:solidFill>
              </a:rPr>
              <a:t> in state in long jump (gr 9)</a:t>
            </a:r>
          </a:p>
          <a:p>
            <a:pPr marL="742950" lvl="1" indent="-285750">
              <a:buFont typeface="Arial" pitchFamily="34" charset="0"/>
              <a:buChar char="•"/>
            </a:pPr>
            <a:r>
              <a:rPr lang="en-US" sz="4800" b="1" dirty="0" smtClean="0">
                <a:solidFill>
                  <a:prstClr val="black"/>
                </a:solidFill>
              </a:rPr>
              <a:t>8</a:t>
            </a:r>
            <a:r>
              <a:rPr lang="en-US" sz="4800" b="1" baseline="30000" dirty="0" smtClean="0">
                <a:solidFill>
                  <a:prstClr val="black"/>
                </a:solidFill>
              </a:rPr>
              <a:t>th</a:t>
            </a:r>
            <a:r>
              <a:rPr lang="en-US" sz="4800" b="1" dirty="0" smtClean="0">
                <a:solidFill>
                  <a:prstClr val="black"/>
                </a:solidFill>
              </a:rPr>
              <a:t> in state 4x100m relay (gr 9)</a:t>
            </a:r>
          </a:p>
          <a:p>
            <a:pPr marL="742950" lvl="1" indent="-285750">
              <a:buFont typeface="Arial" pitchFamily="34" charset="0"/>
              <a:buChar char="•"/>
            </a:pPr>
            <a:r>
              <a:rPr lang="en-US" sz="4800" b="1" dirty="0" smtClean="0">
                <a:solidFill>
                  <a:prstClr val="black"/>
                </a:solidFill>
              </a:rPr>
              <a:t>District champion in 100m, 200m and long jump (gr 9)</a:t>
            </a:r>
          </a:p>
          <a:p>
            <a:pPr marL="742950" lvl="1" indent="-285750">
              <a:buFont typeface="Arial" pitchFamily="34" charset="0"/>
              <a:buChar char="•"/>
            </a:pPr>
            <a:r>
              <a:rPr lang="en-US" sz="4800" b="1" dirty="0" smtClean="0">
                <a:solidFill>
                  <a:prstClr val="black"/>
                </a:solidFill>
              </a:rPr>
              <a:t>6</a:t>
            </a:r>
            <a:r>
              <a:rPr lang="en-US" sz="4800" b="1" baseline="30000" dirty="0" smtClean="0">
                <a:solidFill>
                  <a:prstClr val="black"/>
                </a:solidFill>
              </a:rPr>
              <a:t>th</a:t>
            </a:r>
            <a:r>
              <a:rPr lang="en-US" sz="4800" b="1" dirty="0" smtClean="0">
                <a:solidFill>
                  <a:prstClr val="black"/>
                </a:solidFill>
              </a:rPr>
              <a:t> in state in 100m (gr 10)</a:t>
            </a:r>
          </a:p>
          <a:p>
            <a:pPr marL="742950" lvl="1" indent="-285750">
              <a:buFont typeface="Arial" pitchFamily="34" charset="0"/>
              <a:buChar char="•"/>
            </a:pPr>
            <a:r>
              <a:rPr lang="en-US" sz="4800" b="1" dirty="0" smtClean="0">
                <a:solidFill>
                  <a:prstClr val="black"/>
                </a:solidFill>
              </a:rPr>
              <a:t>6</a:t>
            </a:r>
            <a:r>
              <a:rPr lang="en-US" sz="4800" b="1" baseline="30000" dirty="0" smtClean="0">
                <a:solidFill>
                  <a:prstClr val="black"/>
                </a:solidFill>
              </a:rPr>
              <a:t>th</a:t>
            </a:r>
            <a:r>
              <a:rPr lang="en-US" sz="4800" b="1" dirty="0" smtClean="0">
                <a:solidFill>
                  <a:prstClr val="black"/>
                </a:solidFill>
              </a:rPr>
              <a:t> in state in 200m (gr 10)</a:t>
            </a:r>
          </a:p>
          <a:p>
            <a:pPr marL="742950" lvl="1" indent="-285750">
              <a:buFont typeface="Arial" pitchFamily="34" charset="0"/>
              <a:buChar char="•"/>
            </a:pPr>
            <a:r>
              <a:rPr lang="en-US" sz="4800" b="1" dirty="0" smtClean="0">
                <a:solidFill>
                  <a:prstClr val="black"/>
                </a:solidFill>
              </a:rPr>
              <a:t>7</a:t>
            </a:r>
            <a:r>
              <a:rPr lang="en-US" sz="4800" b="1" baseline="30000" dirty="0" smtClean="0">
                <a:solidFill>
                  <a:prstClr val="black"/>
                </a:solidFill>
              </a:rPr>
              <a:t>th</a:t>
            </a:r>
            <a:r>
              <a:rPr lang="en-US" sz="4800" b="1" dirty="0" smtClean="0">
                <a:solidFill>
                  <a:prstClr val="black"/>
                </a:solidFill>
              </a:rPr>
              <a:t> in state in long jump (gr 10)</a:t>
            </a:r>
          </a:p>
          <a:p>
            <a:pPr marL="742950" lvl="1" indent="-285750">
              <a:buFont typeface="Arial" pitchFamily="34" charset="0"/>
              <a:buChar char="•"/>
            </a:pPr>
            <a:r>
              <a:rPr lang="en-US" sz="4800" b="1" dirty="0" smtClean="0">
                <a:solidFill>
                  <a:prstClr val="black"/>
                </a:solidFill>
              </a:rPr>
              <a:t>Team MVP (gr 10)</a:t>
            </a:r>
          </a:p>
          <a:p>
            <a:pPr marL="742950" lvl="1" indent="-285750">
              <a:buFont typeface="Arial" pitchFamily="34" charset="0"/>
              <a:buChar char="•"/>
            </a:pPr>
            <a:r>
              <a:rPr lang="en-US" sz="4800" b="1" dirty="0" smtClean="0">
                <a:solidFill>
                  <a:prstClr val="black"/>
                </a:solidFill>
              </a:rPr>
              <a:t>District champion in 100m, 200m and 4x100m relay (gr 10)</a:t>
            </a:r>
          </a:p>
          <a:p>
            <a:pPr marL="742950" lvl="1" indent="-285750">
              <a:buFont typeface="Arial" pitchFamily="34" charset="0"/>
              <a:buChar char="•"/>
            </a:pPr>
            <a:r>
              <a:rPr lang="en-US" sz="4800" b="1" dirty="0" smtClean="0">
                <a:solidFill>
                  <a:prstClr val="black"/>
                </a:solidFill>
              </a:rPr>
              <a:t>Team Captain (gr 11)</a:t>
            </a:r>
          </a:p>
          <a:p>
            <a:pPr marL="742950" lvl="1" indent="-285750">
              <a:buFont typeface="Arial" pitchFamily="34" charset="0"/>
              <a:buChar char="•"/>
            </a:pPr>
            <a:r>
              <a:rPr lang="en-US" sz="4800" b="1" dirty="0" smtClean="0">
                <a:solidFill>
                  <a:prstClr val="black"/>
                </a:solidFill>
              </a:rPr>
              <a:t>4</a:t>
            </a:r>
            <a:r>
              <a:rPr lang="en-US" sz="4800" b="1" baseline="30000" dirty="0" smtClean="0">
                <a:solidFill>
                  <a:prstClr val="black"/>
                </a:solidFill>
              </a:rPr>
              <a:t>th</a:t>
            </a:r>
            <a:r>
              <a:rPr lang="en-US" sz="4800" b="1" dirty="0" smtClean="0">
                <a:solidFill>
                  <a:prstClr val="black"/>
                </a:solidFill>
              </a:rPr>
              <a:t> in state in 100m (gr 11)</a:t>
            </a:r>
          </a:p>
          <a:p>
            <a:pPr marL="742950" lvl="1" indent="-285750">
              <a:buFont typeface="Arial" pitchFamily="34" charset="0"/>
              <a:buChar char="•"/>
            </a:pPr>
            <a:r>
              <a:rPr lang="en-US" sz="4800" b="1" dirty="0" smtClean="0">
                <a:solidFill>
                  <a:prstClr val="black"/>
                </a:solidFill>
              </a:rPr>
              <a:t>2</a:t>
            </a:r>
            <a:r>
              <a:rPr lang="en-US" sz="4800" b="1" baseline="30000" dirty="0" smtClean="0">
                <a:solidFill>
                  <a:prstClr val="black"/>
                </a:solidFill>
              </a:rPr>
              <a:t>nd</a:t>
            </a:r>
            <a:r>
              <a:rPr lang="en-US" sz="4800" b="1" dirty="0" smtClean="0">
                <a:solidFill>
                  <a:prstClr val="black"/>
                </a:solidFill>
              </a:rPr>
              <a:t> in state in 200m (gr 11)</a:t>
            </a:r>
          </a:p>
          <a:p>
            <a:pPr marL="742950" lvl="1" indent="-285750">
              <a:buFont typeface="Arial" pitchFamily="34" charset="0"/>
              <a:buChar char="•"/>
            </a:pPr>
            <a:r>
              <a:rPr lang="en-US" sz="4800" b="1" dirty="0" smtClean="0">
                <a:solidFill>
                  <a:prstClr val="black"/>
                </a:solidFill>
              </a:rPr>
              <a:t>2</a:t>
            </a:r>
            <a:r>
              <a:rPr lang="en-US" sz="4800" b="1" baseline="30000" dirty="0" smtClean="0">
                <a:solidFill>
                  <a:prstClr val="black"/>
                </a:solidFill>
              </a:rPr>
              <a:t>nd</a:t>
            </a:r>
            <a:r>
              <a:rPr lang="en-US" sz="4800" b="1" dirty="0" smtClean="0">
                <a:solidFill>
                  <a:prstClr val="black"/>
                </a:solidFill>
              </a:rPr>
              <a:t> in state in long jump (gr 11)</a:t>
            </a:r>
          </a:p>
          <a:p>
            <a:pPr marL="742950" lvl="1" indent="-285750">
              <a:buFont typeface="Arial" pitchFamily="34" charset="0"/>
              <a:buChar char="•"/>
            </a:pPr>
            <a:r>
              <a:rPr lang="en-US" sz="4800" b="1" dirty="0" smtClean="0">
                <a:solidFill>
                  <a:prstClr val="black"/>
                </a:solidFill>
              </a:rPr>
              <a:t>6</a:t>
            </a:r>
            <a:r>
              <a:rPr lang="en-US" sz="4800" b="1" baseline="30000" dirty="0" smtClean="0">
                <a:solidFill>
                  <a:prstClr val="black"/>
                </a:solidFill>
              </a:rPr>
              <a:t>th</a:t>
            </a:r>
            <a:r>
              <a:rPr lang="en-US" sz="4800" b="1" dirty="0" smtClean="0">
                <a:solidFill>
                  <a:prstClr val="black"/>
                </a:solidFill>
              </a:rPr>
              <a:t> in state 4x100m relay</a:t>
            </a:r>
          </a:p>
          <a:p>
            <a:pPr marL="742950" lvl="1" indent="-285750">
              <a:buFont typeface="Arial" pitchFamily="34" charset="0"/>
              <a:buChar char="•"/>
            </a:pPr>
            <a:r>
              <a:rPr lang="en-US" sz="4800" b="1" dirty="0" smtClean="0">
                <a:solidFill>
                  <a:prstClr val="black"/>
                </a:solidFill>
              </a:rPr>
              <a:t>Girls’ team placed 4</a:t>
            </a:r>
            <a:r>
              <a:rPr lang="en-US" sz="4800" b="1" baseline="30000" dirty="0" smtClean="0">
                <a:solidFill>
                  <a:prstClr val="black"/>
                </a:solidFill>
              </a:rPr>
              <a:t>th</a:t>
            </a:r>
            <a:r>
              <a:rPr lang="en-US" sz="4800" b="1" dirty="0" smtClean="0">
                <a:solidFill>
                  <a:prstClr val="black"/>
                </a:solidFill>
              </a:rPr>
              <a:t> in state</a:t>
            </a:r>
          </a:p>
          <a:p>
            <a:pPr marL="742950" lvl="1" indent="-285750">
              <a:buFont typeface="Arial" pitchFamily="34" charset="0"/>
              <a:buChar char="•"/>
            </a:pPr>
            <a:r>
              <a:rPr lang="en-US" sz="4800" b="1" dirty="0" smtClean="0">
                <a:solidFill>
                  <a:prstClr val="black"/>
                </a:solidFill>
              </a:rPr>
              <a:t>District champion in 100m, 200m and long jump (gr 11)</a:t>
            </a:r>
          </a:p>
          <a:p>
            <a:pPr marL="742950" lvl="1" indent="-285750">
              <a:buFont typeface="Arial" pitchFamily="34" charset="0"/>
              <a:buChar char="•"/>
            </a:pPr>
            <a:r>
              <a:rPr lang="en-US" sz="4800" b="1" dirty="0" smtClean="0">
                <a:solidFill>
                  <a:prstClr val="black"/>
                </a:solidFill>
              </a:rPr>
              <a:t>Team MVP (gr 11)</a:t>
            </a:r>
            <a:endParaRPr lang="en-US" sz="4800" b="1" dirty="0">
              <a:solidFill>
                <a:prstClr val="black"/>
              </a:solidFill>
            </a:endParaRPr>
          </a:p>
          <a:p>
            <a:pPr marL="285750" indent="-285750">
              <a:buFont typeface="Arial" pitchFamily="34" charset="0"/>
              <a:buChar char="•"/>
            </a:pPr>
            <a:endParaRPr lang="en-US" sz="4800" b="1" dirty="0">
              <a:solidFill>
                <a:prstClr val="black"/>
              </a:solidFill>
            </a:endParaRPr>
          </a:p>
          <a:p>
            <a:pPr marL="285750" indent="-285750">
              <a:buFont typeface="Arial" pitchFamily="34" charset="0"/>
              <a:buChar char="•"/>
            </a:pPr>
            <a:r>
              <a:rPr lang="en-US" sz="4800" b="1" dirty="0" smtClean="0">
                <a:solidFill>
                  <a:prstClr val="black"/>
                </a:solidFill>
              </a:rPr>
              <a:t>Holds the school record in the 100m and 200m dash.</a:t>
            </a:r>
            <a:endParaRPr lang="en-US" sz="4800" b="1" dirty="0">
              <a:solidFill>
                <a:prstClr val="black"/>
              </a:solidFill>
            </a:endParaRPr>
          </a:p>
          <a:p>
            <a:pPr marL="285750" indent="-285750">
              <a:buFont typeface="Arial" pitchFamily="34" charset="0"/>
              <a:buChar char="•"/>
            </a:pPr>
            <a:endParaRPr lang="en-US" sz="6400" b="1" dirty="0" smtClean="0">
              <a:solidFill>
                <a:prstClr val="black"/>
              </a:solidFill>
            </a:endParaRPr>
          </a:p>
          <a:p>
            <a:pPr marL="285750" indent="-285750">
              <a:buFont typeface="Arial" pitchFamily="34" charset="0"/>
              <a:buChar char="•"/>
            </a:pPr>
            <a:r>
              <a:rPr lang="en-US" sz="5600" b="1" smtClean="0">
                <a:solidFill>
                  <a:prstClr val="black"/>
                </a:solidFill>
              </a:rPr>
              <a:t>3.6 GPA</a:t>
            </a:r>
            <a:endParaRPr lang="en-US" sz="5600" b="1" dirty="0">
              <a:solidFill>
                <a:prstClr val="black"/>
              </a:solidFill>
            </a:endParaRPr>
          </a:p>
          <a:p>
            <a:pPr marL="285750" lvl="0" indent="-285750">
              <a:buFont typeface="Arial" pitchFamily="34" charset="0"/>
              <a:buChar char="•"/>
            </a:pPr>
            <a:endParaRPr lang="en-US" sz="1800" b="1" dirty="0" smtClean="0"/>
          </a:p>
          <a:p>
            <a:endParaRPr lang="en-US" sz="2800" dirty="0" smtClean="0"/>
          </a:p>
          <a:p>
            <a:endParaRPr lang="en-US" dirty="0"/>
          </a:p>
        </p:txBody>
      </p:sp>
      <p:sp>
        <p:nvSpPr>
          <p:cNvPr id="10" name="Content Placeholder 9"/>
          <p:cNvSpPr>
            <a:spLocks noGrp="1"/>
          </p:cNvSpPr>
          <p:nvPr>
            <p:ph idx="1"/>
          </p:nvPr>
        </p:nvSpPr>
        <p:spPr>
          <a:xfrm>
            <a:off x="3686860" y="268628"/>
            <a:ext cx="5370991" cy="1356153"/>
          </a:xfrm>
        </p:spPr>
        <p:txBody>
          <a:bodyPr>
            <a:normAutofit fontScale="92500" lnSpcReduction="20000"/>
          </a:bodyPr>
          <a:lstStyle/>
          <a:p>
            <a:pPr marL="0" indent="0" algn="ctr">
              <a:buNone/>
            </a:pPr>
            <a:r>
              <a:rPr lang="en-US" sz="4800" b="1" dirty="0" smtClean="0"/>
              <a:t>Julia Stepper</a:t>
            </a:r>
            <a:r>
              <a:rPr lang="en-US" sz="6000" b="1" dirty="0" smtClean="0"/>
              <a:t/>
            </a:r>
            <a:br>
              <a:rPr lang="en-US" sz="6000" b="1" dirty="0" smtClean="0"/>
            </a:br>
            <a:r>
              <a:rPr lang="en-US" sz="3000" dirty="0" smtClean="0"/>
              <a:t>Junior</a:t>
            </a:r>
            <a:r>
              <a:rPr lang="en-US" sz="4400" b="1" dirty="0"/>
              <a:t/>
            </a:r>
            <a:br>
              <a:rPr lang="en-US" sz="4400" b="1" dirty="0"/>
            </a:br>
            <a:endParaRPr lang="en-US" sz="2800" b="1" dirty="0" smtClean="0"/>
          </a:p>
        </p:txBody>
      </p:sp>
      <p:sp>
        <p:nvSpPr>
          <p:cNvPr id="3" name="TextBox 2"/>
          <p:cNvSpPr txBox="1"/>
          <p:nvPr/>
        </p:nvSpPr>
        <p:spPr>
          <a:xfrm>
            <a:off x="205854" y="464023"/>
            <a:ext cx="3505200" cy="584775"/>
          </a:xfrm>
          <a:prstGeom prst="rect">
            <a:avLst/>
          </a:prstGeom>
          <a:noFill/>
        </p:spPr>
        <p:txBody>
          <a:bodyPr wrap="square" rtlCol="0">
            <a:spAutoFit/>
          </a:bodyPr>
          <a:lstStyle/>
          <a:p>
            <a:pPr algn="ctr"/>
            <a:r>
              <a:rPr lang="en-US" sz="3200" dirty="0" smtClean="0"/>
              <a:t>Accomplishments</a:t>
            </a:r>
            <a:endParaRPr lang="en-US" sz="3200" dirty="0"/>
          </a:p>
        </p:txBody>
      </p:sp>
      <p:sp>
        <p:nvSpPr>
          <p:cNvPr id="11" name="Title 3"/>
          <p:cNvSpPr txBox="1">
            <a:spLocks/>
          </p:cNvSpPr>
          <p:nvPr/>
        </p:nvSpPr>
        <p:spPr>
          <a:xfrm>
            <a:off x="6184434" y="6375351"/>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Basketball (2)</a:t>
            </a:r>
            <a:endParaRPr lang="en-US" sz="1800" b="0" dirty="0"/>
          </a:p>
        </p:txBody>
      </p:sp>
      <p:sp>
        <p:nvSpPr>
          <p:cNvPr id="17" name="Title 3"/>
          <p:cNvSpPr txBox="1">
            <a:spLocks/>
          </p:cNvSpPr>
          <p:nvPr/>
        </p:nvSpPr>
        <p:spPr>
          <a:xfrm>
            <a:off x="6946434" y="946704"/>
            <a:ext cx="1873221"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Cross Country (1)</a:t>
            </a:r>
            <a:endParaRPr lang="en-US" sz="1800" b="0" dirty="0"/>
          </a:p>
        </p:txBody>
      </p:sp>
      <p:sp>
        <p:nvSpPr>
          <p:cNvPr id="18" name="Title 3"/>
          <p:cNvSpPr txBox="1">
            <a:spLocks/>
          </p:cNvSpPr>
          <p:nvPr/>
        </p:nvSpPr>
        <p:spPr>
          <a:xfrm>
            <a:off x="4227991" y="1422829"/>
            <a:ext cx="1524000" cy="380999"/>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1800" b="0" dirty="0" smtClean="0"/>
              <a:t>Track (3)</a:t>
            </a:r>
            <a:endParaRPr lang="en-US" sz="1800" b="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2266" y="1306039"/>
            <a:ext cx="2030138" cy="284219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819" y="3753130"/>
            <a:ext cx="1941250" cy="27177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269" y="1753406"/>
            <a:ext cx="2149928" cy="3009900"/>
          </a:xfrm>
          <a:prstGeom prst="rect">
            <a:avLst/>
          </a:prstGeom>
        </p:spPr>
      </p:pic>
    </p:spTree>
    <p:extLst>
      <p:ext uri="{BB962C8B-B14F-4D97-AF65-F5344CB8AC3E}">
        <p14:creationId xmlns:p14="http://schemas.microsoft.com/office/powerpoint/2010/main" val="388230262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2514600"/>
          </a:xfrm>
        </p:spPr>
        <p:txBody>
          <a:bodyPr>
            <a:normAutofit fontScale="90000"/>
          </a:bodyPr>
          <a:lstStyle/>
          <a:p>
            <a:r>
              <a:rPr lang="en-US" sz="8000" b="1" dirty="0" smtClean="0"/>
              <a:t>2016</a:t>
            </a:r>
            <a:r>
              <a:rPr lang="en-US" sz="6000" b="1" dirty="0" smtClean="0"/>
              <a:t/>
            </a:r>
            <a:br>
              <a:rPr lang="en-US" sz="6000" b="1" dirty="0" smtClean="0"/>
            </a:br>
            <a:r>
              <a:rPr lang="en-US" sz="6700" b="1" dirty="0" smtClean="0"/>
              <a:t>WHS Athletes of the Year</a:t>
            </a:r>
            <a:endParaRPr lang="en-US" sz="8000" b="1" dirty="0"/>
          </a:p>
        </p:txBody>
      </p:sp>
    </p:spTree>
    <p:extLst>
      <p:ext uri="{BB962C8B-B14F-4D97-AF65-F5344CB8AC3E}">
        <p14:creationId xmlns:p14="http://schemas.microsoft.com/office/powerpoint/2010/main" val="2060248228"/>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062"/>
            <a:ext cx="8229600" cy="1295400"/>
          </a:xfrm>
        </p:spPr>
        <p:txBody>
          <a:bodyPr>
            <a:noAutofit/>
          </a:bodyPr>
          <a:lstStyle/>
          <a:p>
            <a:r>
              <a:rPr lang="en-US" sz="3800" b="1" dirty="0" smtClean="0"/>
              <a:t>2016 WHS Female Athlete of the Year…</a:t>
            </a:r>
            <a:endParaRPr lang="en-US" sz="3800" b="1" dirty="0"/>
          </a:p>
        </p:txBody>
      </p:sp>
      <p:sp>
        <p:nvSpPr>
          <p:cNvPr id="3" name="TextBox 2"/>
          <p:cNvSpPr txBox="1"/>
          <p:nvPr/>
        </p:nvSpPr>
        <p:spPr>
          <a:xfrm>
            <a:off x="2667000" y="5914646"/>
            <a:ext cx="4114800" cy="769441"/>
          </a:xfrm>
          <a:prstGeom prst="rect">
            <a:avLst/>
          </a:prstGeom>
          <a:noFill/>
        </p:spPr>
        <p:txBody>
          <a:bodyPr wrap="square" rtlCol="0">
            <a:spAutoFit/>
          </a:bodyPr>
          <a:lstStyle/>
          <a:p>
            <a:pPr algn="ctr"/>
            <a:r>
              <a:rPr lang="en-US" sz="4400" b="1" dirty="0" smtClean="0"/>
              <a:t>Jessica Flanagan</a:t>
            </a:r>
            <a:endParaRPr lang="en-US" sz="4400" b="1" dirty="0"/>
          </a:p>
        </p:txBody>
      </p:sp>
      <p:pic>
        <p:nvPicPr>
          <p:cNvPr id="4" name="Picture 3"/>
          <p:cNvPicPr>
            <a:picLocks noChangeAspect="1"/>
          </p:cNvPicPr>
          <p:nvPr/>
        </p:nvPicPr>
        <p:blipFill>
          <a:blip r:embed="rId2"/>
          <a:stretch>
            <a:fillRect/>
          </a:stretch>
        </p:blipFill>
        <p:spPr>
          <a:xfrm>
            <a:off x="2438215" y="1067906"/>
            <a:ext cx="4267570" cy="4846740"/>
          </a:xfrm>
          <a:prstGeom prst="rect">
            <a:avLst/>
          </a:prstGeom>
        </p:spPr>
      </p:pic>
    </p:spTree>
    <p:extLst>
      <p:ext uri="{BB962C8B-B14F-4D97-AF65-F5344CB8AC3E}">
        <p14:creationId xmlns:p14="http://schemas.microsoft.com/office/powerpoint/2010/main" val="87853119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0" fill="hold"/>
                                        <p:tgtEl>
                                          <p:spTgt spid="3"/>
                                        </p:tgtEl>
                                        <p:attrNameLst>
                                          <p:attrName>ppt_w</p:attrName>
                                        </p:attrNameLst>
                                      </p:cBhvr>
                                      <p:tavLst>
                                        <p:tav tm="0">
                                          <p:val>
                                            <p:fltVal val="0"/>
                                          </p:val>
                                        </p:tav>
                                        <p:tav tm="100000">
                                          <p:val>
                                            <p:strVal val="#ppt_w"/>
                                          </p:val>
                                        </p:tav>
                                      </p:tavLst>
                                    </p:anim>
                                    <p:anim calcmode="lin" valueType="num">
                                      <p:cBhvr>
                                        <p:cTn id="8" dur="2500" fill="hold"/>
                                        <p:tgtEl>
                                          <p:spTgt spid="3"/>
                                        </p:tgtEl>
                                        <p:attrNameLst>
                                          <p:attrName>ppt_h</p:attrName>
                                        </p:attrNameLst>
                                      </p:cBhvr>
                                      <p:tavLst>
                                        <p:tav tm="0">
                                          <p:val>
                                            <p:fltVal val="0"/>
                                          </p:val>
                                        </p:tav>
                                        <p:tav tm="100000">
                                          <p:val>
                                            <p:strVal val="#ppt_h"/>
                                          </p:val>
                                        </p:tav>
                                      </p:tavLst>
                                    </p:anim>
                                    <p:anim calcmode="lin" valueType="num">
                                      <p:cBhvr>
                                        <p:cTn id="9" dur="2500" fill="hold"/>
                                        <p:tgtEl>
                                          <p:spTgt spid="3"/>
                                        </p:tgtEl>
                                        <p:attrNameLst>
                                          <p:attrName>style.rotation</p:attrName>
                                        </p:attrNameLst>
                                      </p:cBhvr>
                                      <p:tavLst>
                                        <p:tav tm="0">
                                          <p:val>
                                            <p:fltVal val="90"/>
                                          </p:val>
                                        </p:tav>
                                        <p:tav tm="100000">
                                          <p:val>
                                            <p:fltVal val="0"/>
                                          </p:val>
                                        </p:tav>
                                      </p:tavLst>
                                    </p:anim>
                                    <p:animEffect transition="in" filter="fade">
                                      <p:cBhvr>
                                        <p:cTn id="10" dur="25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500" fill="hold"/>
                                        <p:tgtEl>
                                          <p:spTgt spid="4"/>
                                        </p:tgtEl>
                                        <p:attrNameLst>
                                          <p:attrName>ppt_w</p:attrName>
                                        </p:attrNameLst>
                                      </p:cBhvr>
                                      <p:tavLst>
                                        <p:tav tm="0">
                                          <p:val>
                                            <p:fltVal val="0"/>
                                          </p:val>
                                        </p:tav>
                                        <p:tav tm="100000">
                                          <p:val>
                                            <p:strVal val="#ppt_w"/>
                                          </p:val>
                                        </p:tav>
                                      </p:tavLst>
                                    </p:anim>
                                    <p:anim calcmode="lin" valueType="num">
                                      <p:cBhvr>
                                        <p:cTn id="14" dur="2500" fill="hold"/>
                                        <p:tgtEl>
                                          <p:spTgt spid="4"/>
                                        </p:tgtEl>
                                        <p:attrNameLst>
                                          <p:attrName>ppt_h</p:attrName>
                                        </p:attrNameLst>
                                      </p:cBhvr>
                                      <p:tavLst>
                                        <p:tav tm="0">
                                          <p:val>
                                            <p:fltVal val="0"/>
                                          </p:val>
                                        </p:tav>
                                        <p:tav tm="100000">
                                          <p:val>
                                            <p:strVal val="#ppt_h"/>
                                          </p:val>
                                        </p:tav>
                                      </p:tavLst>
                                    </p:anim>
                                    <p:anim calcmode="lin" valueType="num">
                                      <p:cBhvr>
                                        <p:cTn id="15" dur="2500" fill="hold"/>
                                        <p:tgtEl>
                                          <p:spTgt spid="4"/>
                                        </p:tgtEl>
                                        <p:attrNameLst>
                                          <p:attrName>style.rotation</p:attrName>
                                        </p:attrNameLst>
                                      </p:cBhvr>
                                      <p:tavLst>
                                        <p:tav tm="0">
                                          <p:val>
                                            <p:fltVal val="90"/>
                                          </p:val>
                                        </p:tav>
                                        <p:tav tm="100000">
                                          <p:val>
                                            <p:fltVal val="0"/>
                                          </p:val>
                                        </p:tav>
                                      </p:tavLst>
                                    </p:anim>
                                    <p:animEffect transition="in" filter="fade">
                                      <p:cBhvr>
                                        <p:cTn id="16"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95400"/>
          </a:xfrm>
        </p:spPr>
        <p:txBody>
          <a:bodyPr>
            <a:normAutofit fontScale="90000"/>
          </a:bodyPr>
          <a:lstStyle/>
          <a:p>
            <a:r>
              <a:rPr lang="en-US" b="1" dirty="0" smtClean="0"/>
              <a:t>2016 WHS Male Athlete of the Year…</a:t>
            </a:r>
            <a:endParaRPr lang="en-US" b="1" dirty="0"/>
          </a:p>
        </p:txBody>
      </p:sp>
      <p:sp>
        <p:nvSpPr>
          <p:cNvPr id="3" name="TextBox 2"/>
          <p:cNvSpPr txBox="1"/>
          <p:nvPr/>
        </p:nvSpPr>
        <p:spPr>
          <a:xfrm>
            <a:off x="2286000" y="5871120"/>
            <a:ext cx="4876800" cy="769441"/>
          </a:xfrm>
          <a:prstGeom prst="rect">
            <a:avLst/>
          </a:prstGeom>
          <a:noFill/>
        </p:spPr>
        <p:txBody>
          <a:bodyPr wrap="square" rtlCol="0">
            <a:spAutoFit/>
          </a:bodyPr>
          <a:lstStyle/>
          <a:p>
            <a:pPr algn="ctr"/>
            <a:r>
              <a:rPr lang="en-US" sz="4400" b="1" dirty="0" smtClean="0"/>
              <a:t>Tristan Thomas</a:t>
            </a:r>
            <a:endParaRPr lang="en-US" sz="4400" b="1" dirty="0"/>
          </a:p>
        </p:txBody>
      </p:sp>
      <p:pic>
        <p:nvPicPr>
          <p:cNvPr id="4" name="Picture 3"/>
          <p:cNvPicPr>
            <a:picLocks noChangeAspect="1"/>
          </p:cNvPicPr>
          <p:nvPr/>
        </p:nvPicPr>
        <p:blipFill>
          <a:blip r:embed="rId2"/>
          <a:stretch>
            <a:fillRect/>
          </a:stretch>
        </p:blipFill>
        <p:spPr>
          <a:xfrm>
            <a:off x="2267512" y="1219200"/>
            <a:ext cx="4608975" cy="4791871"/>
          </a:xfrm>
          <a:prstGeom prst="rect">
            <a:avLst/>
          </a:prstGeom>
        </p:spPr>
      </p:pic>
    </p:spTree>
    <p:extLst>
      <p:ext uri="{BB962C8B-B14F-4D97-AF65-F5344CB8AC3E}">
        <p14:creationId xmlns:p14="http://schemas.microsoft.com/office/powerpoint/2010/main" val="165733416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2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25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500" fill="hold"/>
                                        <p:tgtEl>
                                          <p:spTgt spid="4"/>
                                        </p:tgtEl>
                                        <p:attrNameLst>
                                          <p:attrName>ppt_w</p:attrName>
                                        </p:attrNameLst>
                                      </p:cBhvr>
                                      <p:tavLst>
                                        <p:tav tm="0">
                                          <p:val>
                                            <p:fltVal val="0"/>
                                          </p:val>
                                        </p:tav>
                                        <p:tav tm="100000">
                                          <p:val>
                                            <p:strVal val="#ppt_w"/>
                                          </p:val>
                                        </p:tav>
                                      </p:tavLst>
                                    </p:anim>
                                    <p:anim calcmode="lin" valueType="num">
                                      <p:cBhvr>
                                        <p:cTn id="14" dur="2500" fill="hold"/>
                                        <p:tgtEl>
                                          <p:spTgt spid="4"/>
                                        </p:tgtEl>
                                        <p:attrNameLst>
                                          <p:attrName>ppt_h</p:attrName>
                                        </p:attrNameLst>
                                      </p:cBhvr>
                                      <p:tavLst>
                                        <p:tav tm="0">
                                          <p:val>
                                            <p:fltVal val="0"/>
                                          </p:val>
                                        </p:tav>
                                        <p:tav tm="100000">
                                          <p:val>
                                            <p:strVal val="#ppt_h"/>
                                          </p:val>
                                        </p:tav>
                                      </p:tavLst>
                                    </p:anim>
                                    <p:anim calcmode="lin" valueType="num">
                                      <p:cBhvr>
                                        <p:cTn id="15" dur="2500" fill="hold"/>
                                        <p:tgtEl>
                                          <p:spTgt spid="4"/>
                                        </p:tgtEl>
                                        <p:attrNameLst>
                                          <p:attrName>style.rotation</p:attrName>
                                        </p:attrNameLst>
                                      </p:cBhvr>
                                      <p:tavLst>
                                        <p:tav tm="0">
                                          <p:val>
                                            <p:fltVal val="90"/>
                                          </p:val>
                                        </p:tav>
                                        <p:tav tm="100000">
                                          <p:val>
                                            <p:fltVal val="0"/>
                                          </p:val>
                                        </p:tav>
                                      </p:tavLst>
                                    </p:anim>
                                    <p:animEffect transition="in" filter="fade">
                                      <p:cBhvr>
                                        <p:cTn id="16" dur="2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76400"/>
          </a:xfrm>
        </p:spPr>
        <p:txBody>
          <a:bodyPr>
            <a:normAutofit/>
          </a:bodyPr>
          <a:lstStyle/>
          <a:p>
            <a:r>
              <a:rPr lang="en-US" sz="6000" b="1" dirty="0" smtClean="0"/>
              <a:t>WSD Athletics</a:t>
            </a:r>
            <a:br>
              <a:rPr lang="en-US" sz="6000" b="1" dirty="0" smtClean="0"/>
            </a:br>
            <a:r>
              <a:rPr lang="en-US" sz="3200" b="1" dirty="0" smtClean="0"/>
              <a:t>Online Registration</a:t>
            </a:r>
            <a:endParaRPr lang="en-US" sz="2400" b="1" dirty="0"/>
          </a:p>
        </p:txBody>
      </p:sp>
      <p:pic>
        <p:nvPicPr>
          <p:cNvPr id="3" name="Picture 2"/>
          <p:cNvPicPr>
            <a:picLocks noChangeAspect="1"/>
          </p:cNvPicPr>
          <p:nvPr/>
        </p:nvPicPr>
        <p:blipFill>
          <a:blip r:embed="rId2"/>
          <a:stretch>
            <a:fillRect/>
          </a:stretch>
        </p:blipFill>
        <p:spPr>
          <a:xfrm>
            <a:off x="1371600" y="1981200"/>
            <a:ext cx="6400800" cy="4811225"/>
          </a:xfrm>
          <a:prstGeom prst="rect">
            <a:avLst/>
          </a:prstGeom>
        </p:spPr>
      </p:pic>
      <p:pic>
        <p:nvPicPr>
          <p:cNvPr id="5" name="Picture 4"/>
          <p:cNvPicPr>
            <a:picLocks noChangeAspect="1"/>
          </p:cNvPicPr>
          <p:nvPr/>
        </p:nvPicPr>
        <p:blipFill>
          <a:blip r:embed="rId3"/>
          <a:stretch>
            <a:fillRect/>
          </a:stretch>
        </p:blipFill>
        <p:spPr>
          <a:xfrm>
            <a:off x="457200" y="1447772"/>
            <a:ext cx="1426425" cy="561502"/>
          </a:xfrm>
          <a:prstGeom prst="rect">
            <a:avLst/>
          </a:prstGeom>
        </p:spPr>
      </p:pic>
    </p:spTree>
    <p:extLst>
      <p:ext uri="{BB962C8B-B14F-4D97-AF65-F5344CB8AC3E}">
        <p14:creationId xmlns:p14="http://schemas.microsoft.com/office/powerpoint/2010/main" val="4087996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fontScale="90000"/>
          </a:bodyPr>
          <a:lstStyle/>
          <a:p>
            <a:r>
              <a:rPr lang="en-US" dirty="0" smtClean="0"/>
              <a:t>www.2agshl.com</a:t>
            </a:r>
            <a:endParaRPr lang="en-US" dirty="0"/>
          </a:p>
        </p:txBody>
      </p:sp>
      <p:pic>
        <p:nvPicPr>
          <p:cNvPr id="3" name="Picture 2"/>
          <p:cNvPicPr>
            <a:picLocks noChangeAspect="1"/>
          </p:cNvPicPr>
          <p:nvPr/>
        </p:nvPicPr>
        <p:blipFill>
          <a:blip r:embed="rId2"/>
          <a:stretch>
            <a:fillRect/>
          </a:stretch>
        </p:blipFill>
        <p:spPr>
          <a:xfrm>
            <a:off x="675409" y="939283"/>
            <a:ext cx="7706591" cy="5715000"/>
          </a:xfrm>
          <a:prstGeom prst="rect">
            <a:avLst/>
          </a:prstGeom>
        </p:spPr>
      </p:pic>
    </p:spTree>
    <p:extLst>
      <p:ext uri="{BB962C8B-B14F-4D97-AF65-F5344CB8AC3E}">
        <p14:creationId xmlns:p14="http://schemas.microsoft.com/office/powerpoint/2010/main" val="1093558687"/>
      </p:ext>
    </p:extLst>
  </p:cSld>
  <p:clrMapOvr>
    <a:masterClrMapping/>
  </p:clrMapOvr>
  <mc:AlternateContent xmlns:mc="http://schemas.openxmlformats.org/markup-compatibility/2006" xmlns:p14="http://schemas.microsoft.com/office/powerpoint/2010/main">
    <mc:Choice Requires="p14">
      <p:transition spd="slow" p14:dur="1500" advClick="0">
        <p14:prism isContent="1"/>
      </p:transition>
    </mc:Choice>
    <mc:Fallback xmlns="">
      <p:transition spd="slow" advClick="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7772400" cy="685800"/>
          </a:xfrm>
        </p:spPr>
        <p:txBody>
          <a:bodyPr>
            <a:normAutofit fontScale="90000"/>
          </a:bodyPr>
          <a:lstStyle/>
          <a:p>
            <a:r>
              <a:rPr lang="en-US" dirty="0" smtClean="0"/>
              <a:t>www.woodlandschools.org</a:t>
            </a:r>
            <a:endParaRPr lang="en-US" dirty="0"/>
          </a:p>
        </p:txBody>
      </p:sp>
      <p:pic>
        <p:nvPicPr>
          <p:cNvPr id="4" name="Picture 3"/>
          <p:cNvPicPr>
            <a:picLocks noChangeAspect="1"/>
          </p:cNvPicPr>
          <p:nvPr/>
        </p:nvPicPr>
        <p:blipFill rotWithShape="1">
          <a:blip r:embed="rId2"/>
          <a:srcRect l="51151" t="34365" r="1790" b="-452"/>
          <a:stretch/>
        </p:blipFill>
        <p:spPr>
          <a:xfrm>
            <a:off x="138604" y="914401"/>
            <a:ext cx="8973312" cy="5301915"/>
          </a:xfrm>
          <a:prstGeom prst="rect">
            <a:avLst/>
          </a:prstGeom>
        </p:spPr>
      </p:pic>
    </p:spTree>
    <p:extLst>
      <p:ext uri="{BB962C8B-B14F-4D97-AF65-F5344CB8AC3E}">
        <p14:creationId xmlns:p14="http://schemas.microsoft.com/office/powerpoint/2010/main" val="3844627369"/>
      </p:ext>
    </p:extLst>
  </p:cSld>
  <p:clrMapOvr>
    <a:masterClrMapping/>
  </p:clrMapOvr>
  <mc:AlternateContent xmlns:mc="http://schemas.openxmlformats.org/markup-compatibility/2006" xmlns:p14="http://schemas.microsoft.com/office/powerpoint/2010/main">
    <mc:Choice Requires="p14">
      <p:transition spd="slow" p14:dur="1500" advClick="0">
        <p14:prism isContent="1"/>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819556"/>
          </a:xfrm>
        </p:spPr>
        <p:txBody>
          <a:bodyPr>
            <a:normAutofit fontScale="90000"/>
          </a:bodyPr>
          <a:lstStyle/>
          <a:p>
            <a:r>
              <a:rPr lang="en-US" sz="6000" b="1" dirty="0" smtClean="0"/>
              <a:t>WSD Athletics</a:t>
            </a:r>
            <a:br>
              <a:rPr lang="en-US" sz="6000" b="1" dirty="0" smtClean="0"/>
            </a:br>
            <a:r>
              <a:rPr lang="en-US" sz="7300" b="1" dirty="0" smtClean="0"/>
              <a:t>ONE PROGRAM</a:t>
            </a:r>
            <a:endParaRPr lang="en-US" sz="6000" b="1" dirty="0"/>
          </a:p>
        </p:txBody>
      </p:sp>
      <p:sp>
        <p:nvSpPr>
          <p:cNvPr id="3" name="Rounded Rectangle 2"/>
          <p:cNvSpPr/>
          <p:nvPr/>
        </p:nvSpPr>
        <p:spPr>
          <a:xfrm>
            <a:off x="1295400" y="2195528"/>
            <a:ext cx="1981200" cy="762000"/>
          </a:xfrm>
          <a:prstGeom prst="roundRect">
            <a:avLst/>
          </a:prstGeom>
          <a:solidFill>
            <a:schemeClr val="bg1">
              <a:alpha val="0"/>
            </a:schemeClr>
          </a:solidFill>
          <a:ln w="444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792203" y="2205137"/>
            <a:ext cx="1981200" cy="762000"/>
          </a:xfrm>
          <a:prstGeom prst="roundRect">
            <a:avLst/>
          </a:prstGeom>
          <a:solidFill>
            <a:schemeClr val="bg1">
              <a:alpha val="0"/>
            </a:schemeClr>
          </a:solidFill>
          <a:ln w="444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90700" y="2401471"/>
            <a:ext cx="990600" cy="369332"/>
          </a:xfrm>
          <a:prstGeom prst="rect">
            <a:avLst/>
          </a:prstGeom>
          <a:noFill/>
        </p:spPr>
        <p:txBody>
          <a:bodyPr wrap="square" rtlCol="0">
            <a:spAutoFit/>
          </a:bodyPr>
          <a:lstStyle/>
          <a:p>
            <a:r>
              <a:rPr lang="en-US" b="1" dirty="0" smtClean="0"/>
              <a:t>WSD AD</a:t>
            </a:r>
            <a:endParaRPr lang="en-US" b="1" dirty="0"/>
          </a:p>
        </p:txBody>
      </p:sp>
      <p:sp>
        <p:nvSpPr>
          <p:cNvPr id="8" name="TextBox 7"/>
          <p:cNvSpPr txBox="1"/>
          <p:nvPr/>
        </p:nvSpPr>
        <p:spPr>
          <a:xfrm>
            <a:off x="6197266" y="2391862"/>
            <a:ext cx="1104900" cy="369332"/>
          </a:xfrm>
          <a:prstGeom prst="rect">
            <a:avLst/>
          </a:prstGeom>
          <a:noFill/>
        </p:spPr>
        <p:txBody>
          <a:bodyPr wrap="square" rtlCol="0">
            <a:spAutoFit/>
          </a:bodyPr>
          <a:lstStyle/>
          <a:p>
            <a:r>
              <a:rPr lang="en-US" b="1" dirty="0" smtClean="0"/>
              <a:t>WMS AD</a:t>
            </a:r>
            <a:endParaRPr lang="en-US" b="1" dirty="0"/>
          </a:p>
        </p:txBody>
      </p:sp>
      <p:sp>
        <p:nvSpPr>
          <p:cNvPr id="9" name="Rounded Rectangle 8"/>
          <p:cNvSpPr/>
          <p:nvPr/>
        </p:nvSpPr>
        <p:spPr>
          <a:xfrm>
            <a:off x="1295400" y="3517985"/>
            <a:ext cx="1981200" cy="762000"/>
          </a:xfrm>
          <a:prstGeom prst="roundRect">
            <a:avLst/>
          </a:prstGeom>
          <a:solidFill>
            <a:schemeClr val="bg1">
              <a:alpha val="0"/>
            </a:schemeClr>
          </a:solidFill>
          <a:ln w="444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71600" y="3729708"/>
            <a:ext cx="1828800" cy="338554"/>
          </a:xfrm>
          <a:prstGeom prst="rect">
            <a:avLst/>
          </a:prstGeom>
          <a:noFill/>
        </p:spPr>
        <p:txBody>
          <a:bodyPr wrap="square" rtlCol="0">
            <a:spAutoFit/>
          </a:bodyPr>
          <a:lstStyle/>
          <a:p>
            <a:r>
              <a:rPr lang="en-US" sz="1600" b="1" dirty="0" smtClean="0"/>
              <a:t>WHS Head Coaches</a:t>
            </a:r>
            <a:endParaRPr lang="en-US" sz="1600" b="1" dirty="0"/>
          </a:p>
        </p:txBody>
      </p:sp>
      <p:cxnSp>
        <p:nvCxnSpPr>
          <p:cNvPr id="14" name="Straight Arrow Connector 13"/>
          <p:cNvCxnSpPr/>
          <p:nvPr/>
        </p:nvCxnSpPr>
        <p:spPr>
          <a:xfrm>
            <a:off x="2286000" y="3016851"/>
            <a:ext cx="0" cy="441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779169" y="3525261"/>
            <a:ext cx="1981200" cy="762000"/>
          </a:xfrm>
          <a:prstGeom prst="roundRect">
            <a:avLst/>
          </a:prstGeom>
          <a:solidFill>
            <a:schemeClr val="bg1">
              <a:alpha val="0"/>
            </a:schemeClr>
          </a:solidFill>
          <a:ln w="444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6749716" y="3016850"/>
            <a:ext cx="0" cy="441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831306" y="3729708"/>
            <a:ext cx="1961147" cy="338554"/>
          </a:xfrm>
          <a:prstGeom prst="rect">
            <a:avLst/>
          </a:prstGeom>
          <a:noFill/>
        </p:spPr>
        <p:txBody>
          <a:bodyPr wrap="square" rtlCol="0">
            <a:spAutoFit/>
          </a:bodyPr>
          <a:lstStyle/>
          <a:p>
            <a:r>
              <a:rPr lang="en-US" sz="1600" b="1" dirty="0" smtClean="0"/>
              <a:t>WMS Head Coaches</a:t>
            </a:r>
            <a:endParaRPr lang="en-US" sz="1600" b="1" dirty="0"/>
          </a:p>
        </p:txBody>
      </p:sp>
      <p:sp>
        <p:nvSpPr>
          <p:cNvPr id="19" name="Rounded Rectangle 18"/>
          <p:cNvSpPr/>
          <p:nvPr/>
        </p:nvSpPr>
        <p:spPr>
          <a:xfrm>
            <a:off x="1303421" y="4804564"/>
            <a:ext cx="1981200" cy="762000"/>
          </a:xfrm>
          <a:prstGeom prst="roundRect">
            <a:avLst/>
          </a:prstGeom>
          <a:solidFill>
            <a:schemeClr val="bg1">
              <a:alpha val="0"/>
            </a:schemeClr>
          </a:solidFill>
          <a:ln w="444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779169" y="4804564"/>
            <a:ext cx="1981200" cy="762000"/>
          </a:xfrm>
          <a:prstGeom prst="roundRect">
            <a:avLst/>
          </a:prstGeom>
          <a:solidFill>
            <a:schemeClr val="bg1">
              <a:alpha val="0"/>
            </a:schemeClr>
          </a:solidFill>
          <a:ln w="444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465848" y="5036930"/>
            <a:ext cx="1828800" cy="338554"/>
          </a:xfrm>
          <a:prstGeom prst="rect">
            <a:avLst/>
          </a:prstGeom>
          <a:noFill/>
        </p:spPr>
        <p:txBody>
          <a:bodyPr wrap="square" rtlCol="0">
            <a:spAutoFit/>
          </a:bodyPr>
          <a:lstStyle/>
          <a:p>
            <a:r>
              <a:rPr lang="en-US" sz="1600" b="1" dirty="0" smtClean="0"/>
              <a:t>WHS </a:t>
            </a:r>
            <a:r>
              <a:rPr lang="en-US" sz="1600" b="1" dirty="0" err="1" smtClean="0"/>
              <a:t>Asst</a:t>
            </a:r>
            <a:r>
              <a:rPr lang="en-US" sz="1600" b="1" dirty="0" smtClean="0"/>
              <a:t> Coaches</a:t>
            </a:r>
            <a:endParaRPr lang="en-US" sz="1600" b="1" dirty="0"/>
          </a:p>
        </p:txBody>
      </p:sp>
      <p:sp>
        <p:nvSpPr>
          <p:cNvPr id="23" name="TextBox 22"/>
          <p:cNvSpPr txBox="1"/>
          <p:nvPr/>
        </p:nvSpPr>
        <p:spPr>
          <a:xfrm>
            <a:off x="5903495" y="5016287"/>
            <a:ext cx="1828800" cy="338554"/>
          </a:xfrm>
          <a:prstGeom prst="rect">
            <a:avLst/>
          </a:prstGeom>
          <a:noFill/>
        </p:spPr>
        <p:txBody>
          <a:bodyPr wrap="square" rtlCol="0">
            <a:spAutoFit/>
          </a:bodyPr>
          <a:lstStyle/>
          <a:p>
            <a:r>
              <a:rPr lang="en-US" sz="1600" b="1" dirty="0" smtClean="0"/>
              <a:t>WMS </a:t>
            </a:r>
            <a:r>
              <a:rPr lang="en-US" sz="1600" b="1" dirty="0" err="1" smtClean="0"/>
              <a:t>Asst</a:t>
            </a:r>
            <a:r>
              <a:rPr lang="en-US" sz="1600" b="1" dirty="0" smtClean="0"/>
              <a:t> Coaches</a:t>
            </a:r>
            <a:endParaRPr lang="en-US" sz="1600" b="1" dirty="0"/>
          </a:p>
        </p:txBody>
      </p:sp>
      <p:cxnSp>
        <p:nvCxnSpPr>
          <p:cNvPr id="26" name="Straight Arrow Connector 25"/>
          <p:cNvCxnSpPr/>
          <p:nvPr/>
        </p:nvCxnSpPr>
        <p:spPr>
          <a:xfrm>
            <a:off x="3429000" y="2651968"/>
            <a:ext cx="2209800" cy="182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429000" y="3886200"/>
            <a:ext cx="220980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769769" y="4321369"/>
            <a:ext cx="0" cy="441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286000" y="4321369"/>
            <a:ext cx="0" cy="441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3543300" y="5715000"/>
            <a:ext cx="1981200" cy="762000"/>
          </a:xfrm>
          <a:prstGeom prst="roundRect">
            <a:avLst/>
          </a:prstGeom>
          <a:solidFill>
            <a:schemeClr val="bg1">
              <a:alpha val="0"/>
            </a:schemeClr>
          </a:solidFill>
          <a:ln w="444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3303922" y="4309619"/>
            <a:ext cx="1229978" cy="133420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33800" y="5926722"/>
            <a:ext cx="1676400" cy="338554"/>
          </a:xfrm>
          <a:prstGeom prst="rect">
            <a:avLst/>
          </a:prstGeom>
          <a:noFill/>
        </p:spPr>
        <p:txBody>
          <a:bodyPr wrap="square" rtlCol="0">
            <a:spAutoFit/>
          </a:bodyPr>
          <a:lstStyle/>
          <a:p>
            <a:pPr algn="ctr"/>
            <a:r>
              <a:rPr lang="en-US" sz="1600" b="1" dirty="0" smtClean="0"/>
              <a:t>Youth Programs</a:t>
            </a:r>
            <a:endParaRPr lang="en-US" sz="1600" b="1" dirty="0"/>
          </a:p>
        </p:txBody>
      </p:sp>
      <p:cxnSp>
        <p:nvCxnSpPr>
          <p:cNvPr id="76" name="Straight Connector 75"/>
          <p:cNvCxnSpPr/>
          <p:nvPr/>
        </p:nvCxnSpPr>
        <p:spPr>
          <a:xfrm flipH="1">
            <a:off x="990600" y="2671374"/>
            <a:ext cx="228600" cy="0"/>
          </a:xfrm>
          <a:prstGeom prst="line">
            <a:avLst/>
          </a:prstGeom>
          <a:ln w="44450">
            <a:solidFill>
              <a:schemeClr val="tx1"/>
            </a:solidFill>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990600" y="2671374"/>
            <a:ext cx="0" cy="3424626"/>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990600" y="6096000"/>
            <a:ext cx="2438400"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4658227" y="4321369"/>
            <a:ext cx="1120942" cy="132245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998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560074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76400"/>
          </a:xfrm>
        </p:spPr>
        <p:txBody>
          <a:bodyPr>
            <a:normAutofit/>
          </a:bodyPr>
          <a:lstStyle/>
          <a:p>
            <a:r>
              <a:rPr lang="en-US" sz="6000" b="1" dirty="0" smtClean="0"/>
              <a:t>WSD Athletics/Activities</a:t>
            </a:r>
            <a:endParaRPr lang="en-US" sz="6000" b="1" dirty="0"/>
          </a:p>
        </p:txBody>
      </p:sp>
      <p:sp>
        <p:nvSpPr>
          <p:cNvPr id="3" name="TextBox 2"/>
          <p:cNvSpPr txBox="1"/>
          <p:nvPr/>
        </p:nvSpPr>
        <p:spPr>
          <a:xfrm>
            <a:off x="1436072" y="1734055"/>
            <a:ext cx="2281747" cy="461665"/>
          </a:xfrm>
          <a:prstGeom prst="rect">
            <a:avLst/>
          </a:prstGeom>
          <a:noFill/>
        </p:spPr>
        <p:txBody>
          <a:bodyPr wrap="square" rtlCol="0">
            <a:spAutoFit/>
          </a:bodyPr>
          <a:lstStyle/>
          <a:p>
            <a:r>
              <a:rPr lang="en-US" sz="2400" b="1" dirty="0" smtClean="0"/>
              <a:t>Sports we offer</a:t>
            </a:r>
            <a:endParaRPr lang="en-US" sz="2400" b="1" dirty="0"/>
          </a:p>
        </p:txBody>
      </p:sp>
      <p:sp>
        <p:nvSpPr>
          <p:cNvPr id="4" name="TextBox 3"/>
          <p:cNvSpPr txBox="1"/>
          <p:nvPr/>
        </p:nvSpPr>
        <p:spPr>
          <a:xfrm>
            <a:off x="386580" y="4620050"/>
            <a:ext cx="1408485" cy="2369880"/>
          </a:xfrm>
          <a:prstGeom prst="rect">
            <a:avLst/>
          </a:prstGeom>
          <a:noFill/>
        </p:spPr>
        <p:txBody>
          <a:bodyPr wrap="square" rtlCol="0">
            <a:spAutoFit/>
          </a:bodyPr>
          <a:lstStyle/>
          <a:p>
            <a:pPr algn="ctr"/>
            <a:r>
              <a:rPr lang="en-US" b="1" dirty="0" smtClean="0"/>
              <a:t>Fall</a:t>
            </a:r>
          </a:p>
          <a:p>
            <a:r>
              <a:rPr lang="en-US" sz="1400" dirty="0" smtClean="0"/>
              <a:t>Boys’ Golf</a:t>
            </a:r>
          </a:p>
          <a:p>
            <a:r>
              <a:rPr lang="en-US" sz="1400" dirty="0" smtClean="0"/>
              <a:t>Cheer</a:t>
            </a:r>
          </a:p>
          <a:p>
            <a:r>
              <a:rPr lang="en-US" sz="1400" dirty="0" smtClean="0"/>
              <a:t>Cross Country</a:t>
            </a:r>
          </a:p>
          <a:p>
            <a:r>
              <a:rPr lang="en-US" sz="1400" dirty="0" smtClean="0"/>
              <a:t>Dance</a:t>
            </a:r>
          </a:p>
          <a:p>
            <a:r>
              <a:rPr lang="en-US" sz="1400" dirty="0" smtClean="0"/>
              <a:t>Girls’ Soccer</a:t>
            </a:r>
          </a:p>
          <a:p>
            <a:r>
              <a:rPr lang="en-US" sz="1400" dirty="0" smtClean="0"/>
              <a:t>Football</a:t>
            </a:r>
          </a:p>
          <a:p>
            <a:r>
              <a:rPr lang="en-US" sz="1400" dirty="0" smtClean="0"/>
              <a:t>Volleyball</a:t>
            </a:r>
          </a:p>
          <a:p>
            <a:r>
              <a:rPr lang="en-US" sz="1400" dirty="0" smtClean="0"/>
              <a:t>Girls’ Swimming</a:t>
            </a:r>
          </a:p>
          <a:p>
            <a:endParaRPr lang="en-US" dirty="0"/>
          </a:p>
        </p:txBody>
      </p:sp>
      <p:sp>
        <p:nvSpPr>
          <p:cNvPr id="5" name="TextBox 4"/>
          <p:cNvSpPr txBox="1"/>
          <p:nvPr/>
        </p:nvSpPr>
        <p:spPr>
          <a:xfrm>
            <a:off x="1674820" y="2556705"/>
            <a:ext cx="1376218" cy="1508105"/>
          </a:xfrm>
          <a:prstGeom prst="rect">
            <a:avLst/>
          </a:prstGeom>
          <a:noFill/>
        </p:spPr>
        <p:txBody>
          <a:bodyPr wrap="square" rtlCol="0">
            <a:spAutoFit/>
          </a:bodyPr>
          <a:lstStyle/>
          <a:p>
            <a:pPr algn="ctr"/>
            <a:r>
              <a:rPr lang="en-US" b="1" dirty="0" smtClean="0"/>
              <a:t>Winter</a:t>
            </a:r>
          </a:p>
          <a:p>
            <a:r>
              <a:rPr lang="en-US" sz="1400" dirty="0" smtClean="0"/>
              <a:t>Boys’ Basketball</a:t>
            </a:r>
          </a:p>
          <a:p>
            <a:r>
              <a:rPr lang="en-US" sz="1400" dirty="0" smtClean="0"/>
              <a:t>Girls’ Basketball</a:t>
            </a:r>
          </a:p>
          <a:p>
            <a:r>
              <a:rPr lang="en-US" sz="1400" dirty="0" smtClean="0"/>
              <a:t>Boys’ Wrestling</a:t>
            </a:r>
          </a:p>
          <a:p>
            <a:r>
              <a:rPr lang="en-US" sz="1400" dirty="0" smtClean="0"/>
              <a:t>Girls’ Wrestling</a:t>
            </a:r>
          </a:p>
          <a:p>
            <a:endParaRPr lang="en-US" dirty="0"/>
          </a:p>
        </p:txBody>
      </p:sp>
      <p:sp>
        <p:nvSpPr>
          <p:cNvPr id="6" name="TextBox 5"/>
          <p:cNvSpPr txBox="1"/>
          <p:nvPr/>
        </p:nvSpPr>
        <p:spPr>
          <a:xfrm>
            <a:off x="3140629" y="4621918"/>
            <a:ext cx="1376218" cy="1723549"/>
          </a:xfrm>
          <a:prstGeom prst="rect">
            <a:avLst/>
          </a:prstGeom>
          <a:noFill/>
        </p:spPr>
        <p:txBody>
          <a:bodyPr wrap="square" rtlCol="0">
            <a:spAutoFit/>
          </a:bodyPr>
          <a:lstStyle/>
          <a:p>
            <a:pPr algn="ctr"/>
            <a:r>
              <a:rPr lang="en-US" b="1" dirty="0" smtClean="0"/>
              <a:t>Spring</a:t>
            </a:r>
          </a:p>
          <a:p>
            <a:r>
              <a:rPr lang="en-US" sz="1400" dirty="0" smtClean="0"/>
              <a:t>Baseball</a:t>
            </a:r>
          </a:p>
          <a:p>
            <a:r>
              <a:rPr lang="en-US" sz="1400" dirty="0" err="1" smtClean="0"/>
              <a:t>Fastpitch</a:t>
            </a:r>
            <a:endParaRPr lang="en-US" sz="1400" dirty="0" smtClean="0"/>
          </a:p>
          <a:p>
            <a:r>
              <a:rPr lang="en-US" sz="1400" dirty="0" smtClean="0"/>
              <a:t>Girls’ Golf</a:t>
            </a:r>
          </a:p>
          <a:p>
            <a:r>
              <a:rPr lang="en-US" sz="1400" dirty="0" smtClean="0"/>
              <a:t>Boys’ Soccer</a:t>
            </a:r>
          </a:p>
          <a:p>
            <a:r>
              <a:rPr lang="en-US" sz="1400" dirty="0" smtClean="0"/>
              <a:t>Track and Field</a:t>
            </a:r>
          </a:p>
          <a:p>
            <a:endParaRPr lang="en-US" dirty="0"/>
          </a:p>
        </p:txBody>
      </p:sp>
      <p:sp>
        <p:nvSpPr>
          <p:cNvPr id="7" name="TextBox 6"/>
          <p:cNvSpPr txBox="1"/>
          <p:nvPr/>
        </p:nvSpPr>
        <p:spPr>
          <a:xfrm>
            <a:off x="395816" y="2556705"/>
            <a:ext cx="1295400" cy="1508105"/>
          </a:xfrm>
          <a:prstGeom prst="rect">
            <a:avLst/>
          </a:prstGeom>
          <a:noFill/>
        </p:spPr>
        <p:txBody>
          <a:bodyPr wrap="square" rtlCol="0">
            <a:spAutoFit/>
          </a:bodyPr>
          <a:lstStyle/>
          <a:p>
            <a:pPr algn="ctr"/>
            <a:r>
              <a:rPr lang="en-US" b="1" dirty="0" smtClean="0"/>
              <a:t>Fall</a:t>
            </a:r>
          </a:p>
          <a:p>
            <a:r>
              <a:rPr lang="en-US" sz="1400" dirty="0" smtClean="0"/>
              <a:t>Boys’ Golf</a:t>
            </a:r>
          </a:p>
          <a:p>
            <a:r>
              <a:rPr lang="en-US" sz="1400" dirty="0" smtClean="0"/>
              <a:t>Cross Country</a:t>
            </a:r>
          </a:p>
          <a:p>
            <a:r>
              <a:rPr lang="en-US" sz="1400" dirty="0" smtClean="0"/>
              <a:t>Football</a:t>
            </a:r>
          </a:p>
          <a:p>
            <a:r>
              <a:rPr lang="en-US" sz="1400" dirty="0" smtClean="0"/>
              <a:t>Volleyball</a:t>
            </a:r>
          </a:p>
          <a:p>
            <a:endParaRPr lang="en-US" dirty="0"/>
          </a:p>
        </p:txBody>
      </p:sp>
      <p:sp>
        <p:nvSpPr>
          <p:cNvPr id="8" name="TextBox 7"/>
          <p:cNvSpPr txBox="1"/>
          <p:nvPr/>
        </p:nvSpPr>
        <p:spPr>
          <a:xfrm>
            <a:off x="1668591" y="4620050"/>
            <a:ext cx="1376218" cy="2154436"/>
          </a:xfrm>
          <a:prstGeom prst="rect">
            <a:avLst/>
          </a:prstGeom>
          <a:noFill/>
        </p:spPr>
        <p:txBody>
          <a:bodyPr wrap="square" rtlCol="0">
            <a:spAutoFit/>
          </a:bodyPr>
          <a:lstStyle/>
          <a:p>
            <a:pPr algn="ctr"/>
            <a:r>
              <a:rPr lang="en-US" b="1" dirty="0" smtClean="0"/>
              <a:t>Winter</a:t>
            </a:r>
          </a:p>
          <a:p>
            <a:r>
              <a:rPr lang="en-US" sz="1400" dirty="0" smtClean="0"/>
              <a:t>Boys’ Basketball</a:t>
            </a:r>
          </a:p>
          <a:p>
            <a:r>
              <a:rPr lang="en-US" sz="1400" dirty="0" smtClean="0"/>
              <a:t>Girls’ Basketball</a:t>
            </a:r>
          </a:p>
          <a:p>
            <a:r>
              <a:rPr lang="en-US" sz="1400" dirty="0" smtClean="0"/>
              <a:t>Cheer</a:t>
            </a:r>
          </a:p>
          <a:p>
            <a:r>
              <a:rPr lang="en-US" sz="1400" dirty="0" smtClean="0"/>
              <a:t>Dance</a:t>
            </a:r>
          </a:p>
          <a:p>
            <a:r>
              <a:rPr lang="en-US" sz="1400" dirty="0" smtClean="0"/>
              <a:t>Boys’ Swimming</a:t>
            </a:r>
          </a:p>
          <a:p>
            <a:r>
              <a:rPr lang="en-US" sz="1400" dirty="0" smtClean="0"/>
              <a:t>Boys’ Wrestling</a:t>
            </a:r>
          </a:p>
          <a:p>
            <a:r>
              <a:rPr lang="en-US" sz="1400" dirty="0" smtClean="0"/>
              <a:t>Girls’ Wrestling</a:t>
            </a:r>
          </a:p>
          <a:p>
            <a:endParaRPr lang="en-US" dirty="0"/>
          </a:p>
        </p:txBody>
      </p:sp>
      <p:sp>
        <p:nvSpPr>
          <p:cNvPr id="9" name="TextBox 8"/>
          <p:cNvSpPr txBox="1"/>
          <p:nvPr/>
        </p:nvSpPr>
        <p:spPr>
          <a:xfrm>
            <a:off x="3140629" y="2561840"/>
            <a:ext cx="1376218" cy="1077218"/>
          </a:xfrm>
          <a:prstGeom prst="rect">
            <a:avLst/>
          </a:prstGeom>
          <a:noFill/>
        </p:spPr>
        <p:txBody>
          <a:bodyPr wrap="square" rtlCol="0">
            <a:spAutoFit/>
          </a:bodyPr>
          <a:lstStyle/>
          <a:p>
            <a:pPr algn="ctr"/>
            <a:r>
              <a:rPr lang="en-US" b="1" dirty="0" smtClean="0"/>
              <a:t>Spring</a:t>
            </a:r>
          </a:p>
          <a:p>
            <a:r>
              <a:rPr lang="en-US" sz="1400" dirty="0" smtClean="0"/>
              <a:t>Girls’ Golf</a:t>
            </a:r>
          </a:p>
          <a:p>
            <a:r>
              <a:rPr lang="en-US" sz="1400" dirty="0" smtClean="0"/>
              <a:t>Track and Field</a:t>
            </a:r>
          </a:p>
          <a:p>
            <a:endParaRPr lang="en-US" dirty="0"/>
          </a:p>
        </p:txBody>
      </p:sp>
      <p:sp>
        <p:nvSpPr>
          <p:cNvPr id="10" name="TextBox 9"/>
          <p:cNvSpPr txBox="1"/>
          <p:nvPr/>
        </p:nvSpPr>
        <p:spPr>
          <a:xfrm>
            <a:off x="4188487" y="2301534"/>
            <a:ext cx="705642" cy="369332"/>
          </a:xfrm>
          <a:prstGeom prst="rect">
            <a:avLst/>
          </a:prstGeom>
          <a:noFill/>
        </p:spPr>
        <p:txBody>
          <a:bodyPr wrap="none" rtlCol="0">
            <a:spAutoFit/>
          </a:bodyPr>
          <a:lstStyle/>
          <a:p>
            <a:r>
              <a:rPr lang="en-US" b="1" dirty="0" smtClean="0"/>
              <a:t>WMS</a:t>
            </a:r>
            <a:endParaRPr lang="en-US" b="1" dirty="0"/>
          </a:p>
        </p:txBody>
      </p:sp>
      <p:sp>
        <p:nvSpPr>
          <p:cNvPr id="11" name="TextBox 10"/>
          <p:cNvSpPr txBox="1"/>
          <p:nvPr/>
        </p:nvSpPr>
        <p:spPr>
          <a:xfrm>
            <a:off x="4221348" y="4250718"/>
            <a:ext cx="649537" cy="369332"/>
          </a:xfrm>
          <a:prstGeom prst="rect">
            <a:avLst/>
          </a:prstGeom>
          <a:noFill/>
        </p:spPr>
        <p:txBody>
          <a:bodyPr wrap="none" rtlCol="0">
            <a:spAutoFit/>
          </a:bodyPr>
          <a:lstStyle/>
          <a:p>
            <a:r>
              <a:rPr lang="en-US" b="1" dirty="0" smtClean="0"/>
              <a:t>WHS</a:t>
            </a:r>
            <a:endParaRPr lang="en-US" b="1" dirty="0"/>
          </a:p>
        </p:txBody>
      </p:sp>
      <p:sp>
        <p:nvSpPr>
          <p:cNvPr id="12" name="TextBox 11"/>
          <p:cNvSpPr txBox="1"/>
          <p:nvPr/>
        </p:nvSpPr>
        <p:spPr>
          <a:xfrm>
            <a:off x="4953000" y="1734054"/>
            <a:ext cx="3733800" cy="461665"/>
          </a:xfrm>
          <a:prstGeom prst="rect">
            <a:avLst/>
          </a:prstGeom>
          <a:noFill/>
        </p:spPr>
        <p:txBody>
          <a:bodyPr wrap="square" rtlCol="0">
            <a:spAutoFit/>
          </a:bodyPr>
          <a:lstStyle/>
          <a:p>
            <a:r>
              <a:rPr lang="en-US" sz="2400" b="1" dirty="0" smtClean="0"/>
              <a:t>Competitive Clubs we offer</a:t>
            </a:r>
            <a:endParaRPr lang="en-US" sz="2400" b="1" dirty="0"/>
          </a:p>
        </p:txBody>
      </p:sp>
      <p:sp>
        <p:nvSpPr>
          <p:cNvPr id="15" name="TextBox 14"/>
          <p:cNvSpPr txBox="1"/>
          <p:nvPr/>
        </p:nvSpPr>
        <p:spPr>
          <a:xfrm>
            <a:off x="6019800" y="2785242"/>
            <a:ext cx="1676400" cy="800219"/>
          </a:xfrm>
          <a:prstGeom prst="rect">
            <a:avLst/>
          </a:prstGeom>
          <a:noFill/>
        </p:spPr>
        <p:txBody>
          <a:bodyPr wrap="square" rtlCol="0">
            <a:spAutoFit/>
          </a:bodyPr>
          <a:lstStyle/>
          <a:p>
            <a:r>
              <a:rPr lang="en-US" sz="1400" dirty="0" smtClean="0"/>
              <a:t>Robotics</a:t>
            </a:r>
          </a:p>
          <a:p>
            <a:r>
              <a:rPr lang="en-US" sz="1400" dirty="0" smtClean="0"/>
              <a:t>Knowledge Bowl</a:t>
            </a:r>
          </a:p>
          <a:p>
            <a:endParaRPr lang="en-US" dirty="0"/>
          </a:p>
        </p:txBody>
      </p:sp>
      <p:sp>
        <p:nvSpPr>
          <p:cNvPr id="17" name="TextBox 16"/>
          <p:cNvSpPr txBox="1"/>
          <p:nvPr/>
        </p:nvSpPr>
        <p:spPr>
          <a:xfrm>
            <a:off x="6019800" y="4415973"/>
            <a:ext cx="1676400" cy="2031325"/>
          </a:xfrm>
          <a:prstGeom prst="rect">
            <a:avLst/>
          </a:prstGeom>
          <a:noFill/>
        </p:spPr>
        <p:txBody>
          <a:bodyPr wrap="square" rtlCol="0">
            <a:spAutoFit/>
          </a:bodyPr>
          <a:lstStyle/>
          <a:p>
            <a:r>
              <a:rPr lang="en-US" sz="1400" dirty="0" smtClean="0"/>
              <a:t>Knowledge Bowl</a:t>
            </a:r>
          </a:p>
          <a:p>
            <a:r>
              <a:rPr lang="en-US" sz="1400" dirty="0" smtClean="0"/>
              <a:t>FBLA</a:t>
            </a:r>
          </a:p>
          <a:p>
            <a:r>
              <a:rPr lang="en-US" sz="1400" dirty="0" smtClean="0"/>
              <a:t>Skills USA</a:t>
            </a:r>
          </a:p>
          <a:p>
            <a:r>
              <a:rPr lang="en-US" sz="1400" dirty="0" smtClean="0"/>
              <a:t>HOSA</a:t>
            </a:r>
          </a:p>
          <a:p>
            <a:r>
              <a:rPr lang="en-US" sz="1400" dirty="0" smtClean="0"/>
              <a:t>FFA</a:t>
            </a:r>
          </a:p>
          <a:p>
            <a:r>
              <a:rPr lang="en-US" sz="1400" dirty="0" smtClean="0"/>
              <a:t>Equestrian</a:t>
            </a:r>
          </a:p>
          <a:p>
            <a:r>
              <a:rPr lang="en-US" sz="1400" dirty="0" smtClean="0"/>
              <a:t>Trap</a:t>
            </a:r>
          </a:p>
          <a:p>
            <a:r>
              <a:rPr lang="en-US" sz="1400" dirty="0" smtClean="0"/>
              <a:t>Band/Jazz Band</a:t>
            </a:r>
          </a:p>
          <a:p>
            <a:r>
              <a:rPr lang="en-US" sz="1400" dirty="0" smtClean="0"/>
              <a:t>Performance Choir</a:t>
            </a:r>
          </a:p>
        </p:txBody>
      </p:sp>
      <p:sp>
        <p:nvSpPr>
          <p:cNvPr id="14" name="Rectangle 13"/>
          <p:cNvSpPr/>
          <p:nvPr/>
        </p:nvSpPr>
        <p:spPr>
          <a:xfrm>
            <a:off x="395816" y="2301534"/>
            <a:ext cx="8290984" cy="1794105"/>
          </a:xfrm>
          <a:prstGeom prst="rect">
            <a:avLst/>
          </a:prstGeom>
          <a:noFill/>
          <a:ln w="317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95816" y="4250718"/>
            <a:ext cx="8290984" cy="2454882"/>
          </a:xfrm>
          <a:prstGeom prst="rect">
            <a:avLst/>
          </a:prstGeom>
          <a:noFill/>
          <a:ln w="317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013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676400"/>
          </a:xfrm>
        </p:spPr>
        <p:txBody>
          <a:bodyPr>
            <a:normAutofit/>
          </a:bodyPr>
          <a:lstStyle/>
          <a:p>
            <a:r>
              <a:rPr lang="en-US" sz="6000" b="1" dirty="0" smtClean="0"/>
              <a:t>WSD Activities/Athletics</a:t>
            </a:r>
            <a:endParaRPr lang="en-US" sz="6000" b="1" dirty="0"/>
          </a:p>
        </p:txBody>
      </p:sp>
      <p:sp>
        <p:nvSpPr>
          <p:cNvPr id="4" name="TextBox 3"/>
          <p:cNvSpPr txBox="1"/>
          <p:nvPr/>
        </p:nvSpPr>
        <p:spPr>
          <a:xfrm>
            <a:off x="3276600" y="1611868"/>
            <a:ext cx="2286000" cy="369332"/>
          </a:xfrm>
          <a:prstGeom prst="rect">
            <a:avLst/>
          </a:prstGeom>
          <a:noFill/>
        </p:spPr>
        <p:txBody>
          <a:bodyPr wrap="square" rtlCol="0">
            <a:spAutoFit/>
          </a:bodyPr>
          <a:lstStyle/>
          <a:p>
            <a:r>
              <a:rPr lang="en-US" dirty="0" smtClean="0"/>
              <a:t>Participation Numbers</a:t>
            </a:r>
            <a:endParaRPr lang="en-US" dirty="0"/>
          </a:p>
        </p:txBody>
      </p:sp>
      <p:sp>
        <p:nvSpPr>
          <p:cNvPr id="3" name="TextBox 2"/>
          <p:cNvSpPr txBox="1"/>
          <p:nvPr/>
        </p:nvSpPr>
        <p:spPr>
          <a:xfrm>
            <a:off x="1028700" y="6177606"/>
            <a:ext cx="3581400" cy="307777"/>
          </a:xfrm>
          <a:prstGeom prst="rect">
            <a:avLst/>
          </a:prstGeom>
          <a:noFill/>
        </p:spPr>
        <p:txBody>
          <a:bodyPr wrap="square" rtlCol="0">
            <a:spAutoFit/>
          </a:bodyPr>
          <a:lstStyle/>
          <a:p>
            <a:r>
              <a:rPr lang="en-US" sz="1400" b="1" dirty="0" smtClean="0"/>
              <a:t>Participation Fee Waiver Requests: 20 (WHS)</a:t>
            </a:r>
            <a:endParaRPr lang="en-US" sz="14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367050949"/>
              </p:ext>
            </p:extLst>
          </p:nvPr>
        </p:nvGraphicFramePr>
        <p:xfrm>
          <a:off x="914400" y="2286000"/>
          <a:ext cx="7412691" cy="1400175"/>
        </p:xfrm>
        <a:graphic>
          <a:graphicData uri="http://schemas.openxmlformats.org/presentationml/2006/ole">
            <mc:AlternateContent xmlns:mc="http://schemas.openxmlformats.org/markup-compatibility/2006">
              <mc:Choice xmlns:v="urn:schemas-microsoft-com:vml" Requires="v">
                <p:oleObj spid="_x0000_s1069" name="Worksheet" r:id="rId4" imgW="5143567" imgH="971577" progId="Excel.Sheet.12">
                  <p:embed/>
                </p:oleObj>
              </mc:Choice>
              <mc:Fallback>
                <p:oleObj name="Worksheet" r:id="rId4" imgW="5143567" imgH="971577" progId="Excel.Sheet.12">
                  <p:embed/>
                  <p:pic>
                    <p:nvPicPr>
                      <p:cNvPr id="0" name=""/>
                      <p:cNvPicPr/>
                      <p:nvPr/>
                    </p:nvPicPr>
                    <p:blipFill>
                      <a:blip r:embed="rId5"/>
                      <a:stretch>
                        <a:fillRect/>
                      </a:stretch>
                    </p:blipFill>
                    <p:spPr>
                      <a:xfrm>
                        <a:off x="914400" y="2286000"/>
                        <a:ext cx="7412691" cy="1400175"/>
                      </a:xfrm>
                      <a:prstGeom prst="rect">
                        <a:avLst/>
                      </a:prstGeom>
                    </p:spPr>
                  </p:pic>
                </p:oleObj>
              </mc:Fallback>
            </mc:AlternateContent>
          </a:graphicData>
        </a:graphic>
      </p:graphicFrame>
      <p:sp>
        <p:nvSpPr>
          <p:cNvPr id="6" name="TextBox 5"/>
          <p:cNvSpPr txBox="1"/>
          <p:nvPr/>
        </p:nvSpPr>
        <p:spPr>
          <a:xfrm>
            <a:off x="914400" y="3781441"/>
            <a:ext cx="3429000" cy="2739211"/>
          </a:xfrm>
          <a:prstGeom prst="rect">
            <a:avLst/>
          </a:prstGeom>
          <a:noFill/>
        </p:spPr>
        <p:txBody>
          <a:bodyPr wrap="square" rtlCol="0">
            <a:spAutoFit/>
          </a:bodyPr>
          <a:lstStyle/>
          <a:p>
            <a:r>
              <a:rPr lang="en-US" sz="1400" dirty="0" smtClean="0"/>
              <a:t>Knowledge Bowl (3 girls, 9 boys)</a:t>
            </a:r>
          </a:p>
          <a:p>
            <a:r>
              <a:rPr lang="en-US" sz="1400" dirty="0" smtClean="0"/>
              <a:t>FBLA (17 girls, 24 boys)</a:t>
            </a:r>
          </a:p>
          <a:p>
            <a:r>
              <a:rPr lang="en-US" sz="1400" dirty="0" smtClean="0"/>
              <a:t>Skills USA – Metals (7 boys)</a:t>
            </a:r>
          </a:p>
          <a:p>
            <a:r>
              <a:rPr lang="en-US" sz="1400" dirty="0"/>
              <a:t>Skills USA </a:t>
            </a:r>
            <a:r>
              <a:rPr lang="en-US" sz="1400" dirty="0" smtClean="0"/>
              <a:t>– FCSE</a:t>
            </a:r>
            <a:r>
              <a:rPr lang="en-US" sz="1400" dirty="0"/>
              <a:t> </a:t>
            </a:r>
            <a:r>
              <a:rPr lang="en-US" sz="1400" dirty="0" smtClean="0"/>
              <a:t>(11 girls, 1 boy)</a:t>
            </a:r>
            <a:endParaRPr lang="en-US" sz="1400" dirty="0"/>
          </a:p>
          <a:p>
            <a:r>
              <a:rPr lang="en-US" sz="1400" dirty="0" smtClean="0"/>
              <a:t>HOSA (16 girls, 2 boys)</a:t>
            </a:r>
          </a:p>
          <a:p>
            <a:r>
              <a:rPr lang="en-US" sz="1400" dirty="0" smtClean="0"/>
              <a:t>FFA (17 girls, 10 boys)</a:t>
            </a:r>
          </a:p>
          <a:p>
            <a:r>
              <a:rPr lang="en-US" sz="1400" dirty="0" smtClean="0"/>
              <a:t>Equestrian (11 girls, 1 boy)</a:t>
            </a:r>
          </a:p>
          <a:p>
            <a:r>
              <a:rPr lang="en-US" sz="1400" dirty="0" smtClean="0"/>
              <a:t>Trap (2 girls, 14 boys)</a:t>
            </a:r>
          </a:p>
          <a:p>
            <a:r>
              <a:rPr lang="en-US" sz="1400" dirty="0" smtClean="0"/>
              <a:t>Jazz Band (4 girls, 10 boys)</a:t>
            </a:r>
          </a:p>
          <a:p>
            <a:r>
              <a:rPr lang="en-US" sz="1400" dirty="0" smtClean="0"/>
              <a:t>Performance Choir (12 girls, 7 boys)</a:t>
            </a:r>
          </a:p>
          <a:p>
            <a:endParaRPr lang="en-US" sz="1400" dirty="0" smtClean="0"/>
          </a:p>
          <a:p>
            <a:endParaRPr lang="en-US" dirty="0"/>
          </a:p>
        </p:txBody>
      </p:sp>
      <p:sp>
        <p:nvSpPr>
          <p:cNvPr id="7" name="TextBox 6"/>
          <p:cNvSpPr txBox="1"/>
          <p:nvPr/>
        </p:nvSpPr>
        <p:spPr>
          <a:xfrm>
            <a:off x="4658444" y="3781441"/>
            <a:ext cx="3602690" cy="1015663"/>
          </a:xfrm>
          <a:prstGeom prst="rect">
            <a:avLst/>
          </a:prstGeom>
          <a:noFill/>
        </p:spPr>
        <p:txBody>
          <a:bodyPr wrap="square" rtlCol="0">
            <a:spAutoFit/>
          </a:bodyPr>
          <a:lstStyle/>
          <a:p>
            <a:r>
              <a:rPr lang="en-US" sz="1400" dirty="0" smtClean="0"/>
              <a:t>Robotics (7 girls, 2 boys)</a:t>
            </a:r>
          </a:p>
          <a:p>
            <a:r>
              <a:rPr lang="en-US" sz="1400" dirty="0" smtClean="0"/>
              <a:t>Knowledge Bowl (10 girls, 9 boys)</a:t>
            </a:r>
          </a:p>
          <a:p>
            <a:r>
              <a:rPr lang="en-US" sz="1400" dirty="0" smtClean="0"/>
              <a:t>Trap (2 Boys)</a:t>
            </a:r>
          </a:p>
          <a:p>
            <a:endParaRPr lang="en-US" dirty="0"/>
          </a:p>
        </p:txBody>
      </p:sp>
      <p:sp>
        <p:nvSpPr>
          <p:cNvPr id="8" name="TextBox 7"/>
          <p:cNvSpPr txBox="1"/>
          <p:nvPr/>
        </p:nvSpPr>
        <p:spPr>
          <a:xfrm>
            <a:off x="4876800" y="6177605"/>
            <a:ext cx="3558874" cy="307777"/>
          </a:xfrm>
          <a:prstGeom prst="rect">
            <a:avLst/>
          </a:prstGeom>
          <a:noFill/>
        </p:spPr>
        <p:txBody>
          <a:bodyPr wrap="square" rtlCol="0">
            <a:spAutoFit/>
          </a:bodyPr>
          <a:lstStyle/>
          <a:p>
            <a:r>
              <a:rPr lang="en-US" sz="1400" b="1" dirty="0" smtClean="0"/>
              <a:t>Participation Fee Waiver Requests: 30 (WMS)</a:t>
            </a:r>
            <a:endParaRPr lang="en-US" sz="1400" b="1" dirty="0"/>
          </a:p>
        </p:txBody>
      </p:sp>
    </p:spTree>
    <p:extLst>
      <p:ext uri="{BB962C8B-B14F-4D97-AF65-F5344CB8AC3E}">
        <p14:creationId xmlns:p14="http://schemas.microsoft.com/office/powerpoint/2010/main" val="2762675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1828800"/>
            <a:ext cx="8836891" cy="3276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228600"/>
            <a:ext cx="8760691" cy="1219200"/>
          </a:xfrm>
        </p:spPr>
        <p:txBody>
          <a:bodyPr>
            <a:normAutofit fontScale="90000"/>
          </a:bodyPr>
          <a:lstStyle/>
          <a:p>
            <a:r>
              <a:rPr lang="en-US" sz="6000" b="1" dirty="0" smtClean="0"/>
              <a:t>WSD Athletics</a:t>
            </a:r>
            <a:br>
              <a:rPr lang="en-US" sz="6000" b="1" dirty="0" smtClean="0"/>
            </a:br>
            <a:r>
              <a:rPr lang="en-US" sz="2700" b="1" dirty="0" smtClean="0"/>
              <a:t>2015-16 Survey Results (Grade 7-12)</a:t>
            </a:r>
            <a:endParaRPr lang="en-US" sz="2700" b="1" dirty="0"/>
          </a:p>
        </p:txBody>
      </p:sp>
      <p:sp>
        <p:nvSpPr>
          <p:cNvPr id="3" name="TextBox 2"/>
          <p:cNvSpPr txBox="1"/>
          <p:nvPr/>
        </p:nvSpPr>
        <p:spPr>
          <a:xfrm>
            <a:off x="304800" y="1981200"/>
            <a:ext cx="3505200" cy="1323439"/>
          </a:xfrm>
          <a:prstGeom prst="rect">
            <a:avLst/>
          </a:prstGeom>
          <a:noFill/>
        </p:spPr>
        <p:txBody>
          <a:bodyPr wrap="square" rtlCol="0">
            <a:spAutoFit/>
          </a:bodyPr>
          <a:lstStyle/>
          <a:p>
            <a:r>
              <a:rPr lang="en-US" sz="1400" b="1" dirty="0" smtClean="0"/>
              <a:t>Top 4 Sports kids wished we offered at WHS:</a:t>
            </a:r>
          </a:p>
          <a:p>
            <a:pPr marL="738188" lvl="1" indent="-341313">
              <a:buFont typeface="+mj-lt"/>
              <a:buAutoNum type="arabicPeriod"/>
            </a:pPr>
            <a:r>
              <a:rPr lang="en-US" sz="1200" dirty="0" smtClean="0"/>
              <a:t>Bowling (20.7%)</a:t>
            </a:r>
          </a:p>
          <a:p>
            <a:pPr marL="738188" lvl="1" indent="-341313">
              <a:buFont typeface="+mj-lt"/>
              <a:buAutoNum type="arabicPeriod"/>
            </a:pPr>
            <a:r>
              <a:rPr lang="en-US" sz="1200" dirty="0" smtClean="0"/>
              <a:t>Fencing (18.6%)</a:t>
            </a:r>
          </a:p>
          <a:p>
            <a:pPr marL="738188" lvl="1" indent="-341313">
              <a:buFont typeface="+mj-lt"/>
              <a:buAutoNum type="arabicPeriod"/>
            </a:pPr>
            <a:r>
              <a:rPr lang="en-US" sz="1200" dirty="0" smtClean="0"/>
              <a:t>Swimming/Diving (18.4%)</a:t>
            </a:r>
          </a:p>
          <a:p>
            <a:pPr marL="738188" lvl="1" indent="-341313">
              <a:buFont typeface="+mj-lt"/>
              <a:buAutoNum type="arabicPeriod"/>
            </a:pPr>
            <a:r>
              <a:rPr lang="en-US" sz="1200" dirty="0" smtClean="0"/>
              <a:t>Competitive Martial Arts (18.4%)</a:t>
            </a:r>
          </a:p>
          <a:p>
            <a:endParaRPr lang="en-US" dirty="0"/>
          </a:p>
        </p:txBody>
      </p:sp>
      <p:sp>
        <p:nvSpPr>
          <p:cNvPr id="4" name="TextBox 3"/>
          <p:cNvSpPr txBox="1"/>
          <p:nvPr/>
        </p:nvSpPr>
        <p:spPr>
          <a:xfrm>
            <a:off x="226291" y="3214032"/>
            <a:ext cx="4572000" cy="1692771"/>
          </a:xfrm>
          <a:prstGeom prst="rect">
            <a:avLst/>
          </a:prstGeom>
          <a:noFill/>
        </p:spPr>
        <p:txBody>
          <a:bodyPr wrap="square" rtlCol="0">
            <a:spAutoFit/>
          </a:bodyPr>
          <a:lstStyle/>
          <a:p>
            <a:r>
              <a:rPr lang="en-US" sz="1400" b="1" dirty="0" smtClean="0"/>
              <a:t>Top 4 Reasons kids don’t participate at WHS:</a:t>
            </a:r>
          </a:p>
          <a:p>
            <a:pPr marL="800100" lvl="1" indent="-342900">
              <a:buFont typeface="+mj-lt"/>
              <a:buAutoNum type="arabicPeriod"/>
            </a:pPr>
            <a:r>
              <a:rPr lang="en-US" sz="1200" dirty="0" smtClean="0"/>
              <a:t>I’m not interested in sports (44.1%)</a:t>
            </a:r>
          </a:p>
          <a:p>
            <a:pPr marL="800100" lvl="1" indent="-342900">
              <a:buFont typeface="+mj-lt"/>
              <a:buAutoNum type="arabicPeriod"/>
            </a:pPr>
            <a:r>
              <a:rPr lang="en-US" sz="1200" dirty="0" smtClean="0"/>
              <a:t>I’m not interested in sports offered at my school (18.9%)</a:t>
            </a:r>
          </a:p>
          <a:p>
            <a:pPr marL="800100" lvl="1" indent="-342900">
              <a:buFont typeface="+mj-lt"/>
              <a:buAutoNum type="arabicPeriod"/>
            </a:pPr>
            <a:r>
              <a:rPr lang="en-US" sz="1200" dirty="0" smtClean="0"/>
              <a:t>I have after school family responsibilities (19.8%)</a:t>
            </a:r>
          </a:p>
          <a:p>
            <a:pPr marL="800100" lvl="1" indent="-342900">
              <a:buFont typeface="+mj-lt"/>
              <a:buAutoNum type="arabicPeriod"/>
            </a:pPr>
            <a:r>
              <a:rPr lang="en-US" sz="1200" dirty="0" smtClean="0"/>
              <a:t>I have an after school job (13.5%)</a:t>
            </a:r>
          </a:p>
          <a:p>
            <a:pPr marL="800100" lvl="1" indent="-342900">
              <a:buFont typeface="+mj-lt"/>
              <a:buAutoNum type="arabicPeriod"/>
            </a:pPr>
            <a:endParaRPr lang="en-US" sz="1200" dirty="0" smtClean="0"/>
          </a:p>
          <a:p>
            <a:pPr marL="800100" lvl="1" indent="-342900">
              <a:buFont typeface="+mj-lt"/>
              <a:buAutoNum type="arabicPeriod"/>
            </a:pPr>
            <a:endParaRPr lang="en-US" sz="1200" dirty="0" smtClean="0"/>
          </a:p>
          <a:p>
            <a:pPr marL="800100" lvl="1" indent="-342900">
              <a:buFont typeface="+mj-lt"/>
              <a:buAutoNum type="arabicPeriod"/>
            </a:pPr>
            <a:endParaRPr lang="en-US" dirty="0"/>
          </a:p>
        </p:txBody>
      </p:sp>
      <p:sp>
        <p:nvSpPr>
          <p:cNvPr id="5" name="TextBox 4"/>
          <p:cNvSpPr txBox="1"/>
          <p:nvPr/>
        </p:nvSpPr>
        <p:spPr>
          <a:xfrm>
            <a:off x="4226791" y="3214032"/>
            <a:ext cx="5334000" cy="1323439"/>
          </a:xfrm>
          <a:prstGeom prst="rect">
            <a:avLst/>
          </a:prstGeom>
          <a:noFill/>
        </p:spPr>
        <p:txBody>
          <a:bodyPr wrap="square" rtlCol="0">
            <a:spAutoFit/>
          </a:bodyPr>
          <a:lstStyle/>
          <a:p>
            <a:r>
              <a:rPr lang="en-US" sz="1400" b="1" dirty="0" smtClean="0"/>
              <a:t>Top 4 Reasons kids don’t participate at WMS:</a:t>
            </a:r>
          </a:p>
          <a:p>
            <a:pPr marL="800100" lvl="1" indent="-342900">
              <a:buFont typeface="+mj-lt"/>
              <a:buAutoNum type="arabicPeriod"/>
            </a:pPr>
            <a:r>
              <a:rPr lang="en-US" sz="1200" dirty="0" smtClean="0"/>
              <a:t>I’m not interested in sports (40.4%)</a:t>
            </a:r>
          </a:p>
          <a:p>
            <a:pPr marL="800100" lvl="1" indent="-342900">
              <a:buFont typeface="+mj-lt"/>
              <a:buAutoNum type="arabicPeriod"/>
            </a:pPr>
            <a:r>
              <a:rPr lang="en-US" sz="1200" dirty="0" smtClean="0"/>
              <a:t>I’m not interested in the sports offered in my school (21.3%)</a:t>
            </a:r>
          </a:p>
          <a:p>
            <a:pPr marL="800100" lvl="1" indent="-342900">
              <a:buFont typeface="+mj-lt"/>
              <a:buAutoNum type="arabicPeriod"/>
            </a:pPr>
            <a:r>
              <a:rPr lang="en-US" sz="1200" dirty="0" smtClean="0"/>
              <a:t>My religion won’t allow it (12.8%)</a:t>
            </a:r>
          </a:p>
          <a:p>
            <a:pPr marL="800100" lvl="1" indent="-342900">
              <a:buFont typeface="+mj-lt"/>
              <a:buAutoNum type="arabicPeriod"/>
            </a:pPr>
            <a:r>
              <a:rPr lang="en-US" sz="1200" dirty="0" smtClean="0"/>
              <a:t>I have after school family responsibilities (9.9%)</a:t>
            </a:r>
          </a:p>
          <a:p>
            <a:pPr marL="800100" lvl="1" indent="-342900">
              <a:buFont typeface="+mj-lt"/>
              <a:buAutoNum type="arabicPeriod"/>
            </a:pPr>
            <a:endParaRPr lang="en-US" dirty="0"/>
          </a:p>
        </p:txBody>
      </p:sp>
      <p:sp>
        <p:nvSpPr>
          <p:cNvPr id="6" name="TextBox 5"/>
          <p:cNvSpPr txBox="1"/>
          <p:nvPr/>
        </p:nvSpPr>
        <p:spPr>
          <a:xfrm>
            <a:off x="4190696" y="1981200"/>
            <a:ext cx="3543300" cy="1046440"/>
          </a:xfrm>
          <a:prstGeom prst="rect">
            <a:avLst/>
          </a:prstGeom>
          <a:noFill/>
        </p:spPr>
        <p:txBody>
          <a:bodyPr wrap="square" rtlCol="0">
            <a:spAutoFit/>
          </a:bodyPr>
          <a:lstStyle/>
          <a:p>
            <a:r>
              <a:rPr lang="en-US" sz="1400" b="1" dirty="0" smtClean="0"/>
              <a:t>Top 4 Sports kids wished we offered at WMS:</a:t>
            </a:r>
          </a:p>
          <a:p>
            <a:pPr marL="800100" lvl="1" indent="-342900">
              <a:buFont typeface="+mj-lt"/>
              <a:buAutoNum type="arabicPeriod"/>
            </a:pPr>
            <a:r>
              <a:rPr lang="en-US" sz="1200" dirty="0" smtClean="0"/>
              <a:t>Soccer (41%)</a:t>
            </a:r>
          </a:p>
          <a:p>
            <a:pPr marL="800100" lvl="1" indent="-342900">
              <a:buFont typeface="+mj-lt"/>
              <a:buAutoNum type="arabicPeriod"/>
            </a:pPr>
            <a:r>
              <a:rPr lang="en-US" sz="1200" dirty="0" smtClean="0"/>
              <a:t>Swimming/Diving (25.8%)</a:t>
            </a:r>
          </a:p>
          <a:p>
            <a:pPr marL="800100" lvl="1" indent="-342900">
              <a:buFont typeface="+mj-lt"/>
              <a:buAutoNum type="arabicPeriod"/>
            </a:pPr>
            <a:r>
              <a:rPr lang="en-US" sz="1200" dirty="0" smtClean="0"/>
              <a:t>Gymnastics (18.5%)</a:t>
            </a:r>
          </a:p>
          <a:p>
            <a:pPr marL="800100" lvl="1" indent="-342900">
              <a:buFont typeface="+mj-lt"/>
              <a:buAutoNum type="arabicPeriod"/>
            </a:pPr>
            <a:r>
              <a:rPr lang="en-US" sz="1200" dirty="0" smtClean="0"/>
              <a:t>Bowling (17.3%)</a:t>
            </a:r>
          </a:p>
        </p:txBody>
      </p:sp>
    </p:spTree>
    <p:extLst>
      <p:ext uri="{BB962C8B-B14F-4D97-AF65-F5344CB8AC3E}">
        <p14:creationId xmlns:p14="http://schemas.microsoft.com/office/powerpoint/2010/main" val="257805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38400"/>
            <a:ext cx="8229600" cy="1676400"/>
          </a:xfrm>
        </p:spPr>
        <p:txBody>
          <a:bodyPr>
            <a:normAutofit fontScale="90000"/>
          </a:bodyPr>
          <a:lstStyle/>
          <a:p>
            <a:r>
              <a:rPr lang="en-US" sz="6000" b="1" dirty="0" smtClean="0"/>
              <a:t>WSD Athletic Program</a:t>
            </a:r>
            <a:br>
              <a:rPr lang="en-US" sz="6000" b="1" dirty="0" smtClean="0"/>
            </a:br>
            <a:r>
              <a:rPr lang="en-US" sz="6000" b="1" dirty="0" smtClean="0"/>
              <a:t>Challenges</a:t>
            </a:r>
            <a:endParaRPr lang="en-US" sz="6000" b="1" dirty="0"/>
          </a:p>
        </p:txBody>
      </p:sp>
    </p:spTree>
    <p:extLst>
      <p:ext uri="{BB962C8B-B14F-4D97-AF65-F5344CB8AC3E}">
        <p14:creationId xmlns:p14="http://schemas.microsoft.com/office/powerpoint/2010/main" val="2575687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708" y="457200"/>
            <a:ext cx="8229600" cy="1524000"/>
          </a:xfrm>
        </p:spPr>
        <p:txBody>
          <a:bodyPr>
            <a:normAutofit fontScale="90000"/>
          </a:bodyPr>
          <a:lstStyle/>
          <a:p>
            <a:r>
              <a:rPr lang="en-US" sz="6000" b="1" dirty="0" smtClean="0"/>
              <a:t>WSD Program Coordination</a:t>
            </a:r>
            <a:endParaRPr lang="en-US" sz="6000" b="1" dirty="0"/>
          </a:p>
        </p:txBody>
      </p:sp>
      <p:sp>
        <p:nvSpPr>
          <p:cNvPr id="3" name="TextBox 2"/>
          <p:cNvSpPr txBox="1"/>
          <p:nvPr/>
        </p:nvSpPr>
        <p:spPr>
          <a:xfrm>
            <a:off x="1066798" y="2209800"/>
            <a:ext cx="6941419" cy="3447098"/>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Developing a coordinated skill progression from youth – HS</a:t>
            </a:r>
          </a:p>
          <a:p>
            <a:pPr marL="742950" lvl="1" indent="-285750">
              <a:buFont typeface="Arial" panose="020B0604020202020204" pitchFamily="34" charset="0"/>
              <a:buChar char="•"/>
            </a:pPr>
            <a:r>
              <a:rPr lang="en-US" dirty="0" smtClean="0"/>
              <a:t>WMS Feeder programs</a:t>
            </a:r>
          </a:p>
          <a:p>
            <a:pPr marL="1200150" lvl="2" indent="-285750">
              <a:buFont typeface="Arial" panose="020B0604020202020204" pitchFamily="34" charset="0"/>
              <a:buChar char="•"/>
            </a:pPr>
            <a:r>
              <a:rPr lang="en-US" dirty="0" smtClean="0"/>
              <a:t>Golf </a:t>
            </a:r>
          </a:p>
          <a:p>
            <a:pPr marL="1200150" lvl="2" indent="-285750">
              <a:buFont typeface="Arial" panose="020B0604020202020204" pitchFamily="34" charset="0"/>
              <a:buChar char="•"/>
            </a:pPr>
            <a:r>
              <a:rPr lang="en-US" dirty="0" smtClean="0"/>
              <a:t>Cross Country</a:t>
            </a:r>
          </a:p>
          <a:p>
            <a:pPr marL="1200150" lvl="2" indent="-285750">
              <a:buFont typeface="Arial" panose="020B0604020202020204" pitchFamily="34" charset="0"/>
              <a:buChar char="•"/>
            </a:pPr>
            <a:r>
              <a:rPr lang="en-US" dirty="0" smtClean="0"/>
              <a:t>Cheer – proposed for next year</a:t>
            </a:r>
          </a:p>
          <a:p>
            <a:pPr marL="1200150" lvl="2" indent="-285750">
              <a:buFont typeface="Arial" panose="020B0604020202020204" pitchFamily="34" charset="0"/>
              <a:buChar char="•"/>
            </a:pPr>
            <a:r>
              <a:rPr lang="en-US" dirty="0" smtClean="0"/>
              <a:t>Dance – proposed for next year</a:t>
            </a:r>
          </a:p>
          <a:p>
            <a:pPr marL="1200150" lvl="2" indent="-285750">
              <a:buFont typeface="Arial" panose="020B0604020202020204" pitchFamily="34" charset="0"/>
              <a:buChar char="•"/>
            </a:pPr>
            <a:r>
              <a:rPr lang="en-US" dirty="0" smtClean="0"/>
              <a:t>Soccer – interest is there, facilities in place</a:t>
            </a:r>
          </a:p>
          <a:p>
            <a:pPr marL="742950" lvl="1" indent="-285750">
              <a:buFont typeface="Arial" panose="020B0604020202020204" pitchFamily="34" charset="0"/>
              <a:buChar char="•"/>
            </a:pPr>
            <a:r>
              <a:rPr lang="en-US" dirty="0" smtClean="0"/>
              <a:t>Community Feeder programs</a:t>
            </a:r>
          </a:p>
          <a:p>
            <a:pPr marL="1200150" lvl="2" indent="-285750">
              <a:buFont typeface="Arial" panose="020B0604020202020204" pitchFamily="34" charset="0"/>
              <a:buChar char="•"/>
            </a:pPr>
            <a:r>
              <a:rPr lang="en-US" dirty="0" smtClean="0"/>
              <a:t>Challenges…</a:t>
            </a:r>
          </a:p>
          <a:p>
            <a:pPr marL="1657350" lvl="3" indent="-285750">
              <a:buFont typeface="Arial" panose="020B0604020202020204" pitchFamily="34" charset="0"/>
              <a:buChar char="•"/>
            </a:pPr>
            <a:r>
              <a:rPr lang="en-US" dirty="0" smtClean="0"/>
              <a:t>Time, money and other resources</a:t>
            </a:r>
          </a:p>
          <a:p>
            <a:pPr marL="1657350" lvl="3" indent="-285750">
              <a:buFont typeface="Arial" panose="020B0604020202020204" pitchFamily="34" charset="0"/>
              <a:buChar char="•"/>
            </a:pPr>
            <a:r>
              <a:rPr lang="en-US" dirty="0" smtClean="0"/>
              <a:t>Summer camps, youth clinics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94117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8162</TotalTime>
  <Words>2267</Words>
  <Application>Microsoft Macintosh PowerPoint</Application>
  <PresentationFormat>On-screen Show (4:3)</PresentationFormat>
  <Paragraphs>407</Paragraphs>
  <Slides>40</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4" baseType="lpstr">
      <vt:lpstr>Arial</vt:lpstr>
      <vt:lpstr>Calibri</vt:lpstr>
      <vt:lpstr>Office Theme</vt:lpstr>
      <vt:lpstr>Worksheet</vt:lpstr>
      <vt:lpstr>WSD Athletics and Actitivies</vt:lpstr>
      <vt:lpstr>PowerPoint Presentation</vt:lpstr>
      <vt:lpstr>PowerPoint Presentation</vt:lpstr>
      <vt:lpstr>WSD Athletics ONE PROGRAM</vt:lpstr>
      <vt:lpstr>WSD Athletics/Activities</vt:lpstr>
      <vt:lpstr>WSD Activities/Athletics</vt:lpstr>
      <vt:lpstr>WSD Athletics 2015-16 Survey Results (Grade 7-12)</vt:lpstr>
      <vt:lpstr>WSD Athletic Program Challenges</vt:lpstr>
      <vt:lpstr>WSD Program Coordination</vt:lpstr>
      <vt:lpstr>PowerPoint Presentation</vt:lpstr>
      <vt:lpstr>PowerPoint Presentation</vt:lpstr>
      <vt:lpstr>Lawnmower Parents</vt:lpstr>
      <vt:lpstr>WSD Athletic Program Expectations</vt:lpstr>
      <vt:lpstr>PowerPoint Presentation</vt:lpstr>
      <vt:lpstr>Parent/Coach Communications</vt:lpstr>
      <vt:lpstr>PowerPoint Presentation</vt:lpstr>
      <vt:lpstr>Academic Eligibility</vt:lpstr>
      <vt:lpstr>Sports Recognition Banquet</vt:lpstr>
      <vt:lpstr>Scholar Athlete of the Year</vt:lpstr>
      <vt:lpstr>Cierra Daugherty</vt:lpstr>
      <vt:lpstr>Dillon Franke </vt:lpstr>
      <vt:lpstr>Kenya Byrnes</vt:lpstr>
      <vt:lpstr>The Rudy Award</vt:lpstr>
      <vt:lpstr>McKay Flanagan</vt:lpstr>
      <vt:lpstr>Katie Kern</vt:lpstr>
      <vt:lpstr>PowerPoint Presentation</vt:lpstr>
      <vt:lpstr>2016 WHS Athlete of the Year Finalists</vt:lpstr>
      <vt:lpstr>PowerPoint Presentation</vt:lpstr>
      <vt:lpstr>PowerPoint Presentation</vt:lpstr>
      <vt:lpstr>PowerPoint Presentation</vt:lpstr>
      <vt:lpstr>PowerPoint Presentation</vt:lpstr>
      <vt:lpstr>PowerPoint Presentation</vt:lpstr>
      <vt:lpstr>PowerPoint Presentation</vt:lpstr>
      <vt:lpstr>2016 WHS Athletes of the Year</vt:lpstr>
      <vt:lpstr>2016 WHS Female Athlete of the Year…</vt:lpstr>
      <vt:lpstr>2016 WHS Male Athlete of the Year…</vt:lpstr>
      <vt:lpstr>WSD Athletics Online Registration</vt:lpstr>
      <vt:lpstr>www.2agshl.com</vt:lpstr>
      <vt:lpstr>www.woodlandschools.org</vt:lpstr>
      <vt:lpstr>PowerPoint Presentation</vt:lpstr>
    </vt:vector>
  </TitlesOfParts>
  <Company>Woodland School District</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Huddleston, Paul</dc:creator>
  <cp:lastModifiedBy>michael green</cp:lastModifiedBy>
  <cp:revision>484</cp:revision>
  <dcterms:created xsi:type="dcterms:W3CDTF">2012-05-11T20:35:15Z</dcterms:created>
  <dcterms:modified xsi:type="dcterms:W3CDTF">2016-06-13T20:53:56Z</dcterms:modified>
</cp:coreProperties>
</file>